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60" r:id="rId3"/>
    <p:sldId id="259" r:id="rId4"/>
    <p:sldId id="265" r:id="rId5"/>
    <p:sldId id="267" r:id="rId6"/>
    <p:sldId id="290" r:id="rId7"/>
    <p:sldId id="269" r:id="rId8"/>
    <p:sldId id="272" r:id="rId9"/>
    <p:sldId id="271" r:id="rId10"/>
    <p:sldId id="273" r:id="rId11"/>
    <p:sldId id="281" r:id="rId12"/>
    <p:sldId id="280" r:id="rId13"/>
    <p:sldId id="275" r:id="rId14"/>
    <p:sldId id="283" r:id="rId15"/>
    <p:sldId id="284" r:id="rId16"/>
    <p:sldId id="285" r:id="rId17"/>
    <p:sldId id="287" r:id="rId18"/>
    <p:sldId id="276" r:id="rId19"/>
    <p:sldId id="288" r:id="rId20"/>
    <p:sldId id="289" r:id="rId21"/>
    <p:sldId id="277"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1/24/2024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‹N›</a:t>
            </a:fld>
            <a:endParaRPr lang="en-US"/>
          </a:p>
        </p:txBody>
      </p:sp>
    </p:spTree>
    <p:extLst>
      <p:ext uri="{BB962C8B-B14F-4D97-AF65-F5344CB8AC3E}">
        <p14:creationId xmlns:p14="http://schemas.microsoft.com/office/powerpoint/2010/main" val="55777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772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4698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23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61605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1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584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94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46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835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1/24/2024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446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1/24/2024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‹N›</a:t>
            </a:fld>
            <a:endParaRPr lang="en-US"/>
          </a:p>
        </p:txBody>
      </p:sp>
    </p:spTree>
    <p:extLst>
      <p:ext uri="{BB962C8B-B14F-4D97-AF65-F5344CB8AC3E}">
        <p14:creationId xmlns:p14="http://schemas.microsoft.com/office/powerpoint/2010/main" val="1033090596"/>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5.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9.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Modello di cervello con luci a LED">
            <a:extLst>
              <a:ext uri="{FF2B5EF4-FFF2-40B4-BE49-F238E27FC236}">
                <a16:creationId xmlns:a16="http://schemas.microsoft.com/office/drawing/2014/main" id="{44A7581B-D0F9-D9C4-6CA1-64902CB2DC84}"/>
              </a:ext>
            </a:extLst>
          </p:cNvPr>
          <p:cNvPicPr>
            <a:picLocks noChangeAspect="1"/>
          </p:cNvPicPr>
          <p:nvPr/>
        </p:nvPicPr>
        <p:blipFill rotWithShape="1">
          <a:blip r:embed="rId2">
            <a:extLst>
              <a:ext uri="{28A0092B-C50C-407E-A947-70E740481C1C}">
                <a14:useLocalDpi xmlns:a14="http://schemas.microsoft.com/office/drawing/2010/main" val="0"/>
              </a:ext>
            </a:extLst>
          </a:blip>
          <a:srcRect r="-1" b="24980"/>
          <a:stretch/>
        </p:blipFill>
        <p:spPr>
          <a:xfrm>
            <a:off x="20" y="10"/>
            <a:ext cx="12188932" cy="6857990"/>
          </a:xfrm>
          <a:prstGeom prst="rect">
            <a:avLst/>
          </a:prstGeom>
        </p:spPr>
      </p:pic>
      <p:sp>
        <p:nvSpPr>
          <p:cNvPr id="13"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olo 1">
            <a:extLst>
              <a:ext uri="{FF2B5EF4-FFF2-40B4-BE49-F238E27FC236}">
                <a16:creationId xmlns:a16="http://schemas.microsoft.com/office/drawing/2014/main" id="{6D7C1A33-5B59-D920-A1A5-68101893D0B9}"/>
              </a:ext>
            </a:extLst>
          </p:cNvPr>
          <p:cNvSpPr>
            <a:spLocks noGrp="1"/>
          </p:cNvSpPr>
          <p:nvPr>
            <p:ph type="ctrTitle"/>
          </p:nvPr>
        </p:nvSpPr>
        <p:spPr>
          <a:xfrm>
            <a:off x="565151" y="1247139"/>
            <a:ext cx="3609982" cy="5081471"/>
          </a:xfrm>
        </p:spPr>
        <p:txBody>
          <a:bodyPr>
            <a:normAutofit/>
          </a:bodyPr>
          <a:lstStyle/>
          <a:p>
            <a:pPr>
              <a:lnSpc>
                <a:spcPct val="90000"/>
              </a:lnSpc>
            </a:pPr>
            <a:r>
              <a:rPr lang="it-IT" sz="2800" i="0" u="none" strike="noStrike" baseline="0" dirty="0"/>
              <a:t>GPU-</a:t>
            </a:r>
            <a:r>
              <a:rPr lang="it-IT" sz="2800" i="0" u="none" strike="noStrike" baseline="0" dirty="0" err="1"/>
              <a:t>Accelerated</a:t>
            </a:r>
            <a:r>
              <a:rPr lang="it-IT" sz="2800" i="0" u="none" strike="noStrike" baseline="0" dirty="0"/>
              <a:t> </a:t>
            </a:r>
            <a:r>
              <a:rPr lang="it-IT" sz="2800" i="0" u="none" strike="noStrike" baseline="0" dirty="0" err="1"/>
              <a:t>Convolutional</a:t>
            </a:r>
            <a:r>
              <a:rPr lang="it-IT" sz="2800" i="0" u="none" strike="noStrike" baseline="0" dirty="0"/>
              <a:t> Kernel Training</a:t>
            </a:r>
            <a:br>
              <a:rPr lang="it-IT" sz="2800" i="0" u="none" strike="noStrike" baseline="0" dirty="0"/>
            </a:br>
            <a:r>
              <a:rPr lang="it-IT" sz="2800" i="0" u="none" strike="noStrike" baseline="0" dirty="0"/>
              <a:t>for </a:t>
            </a:r>
            <a:r>
              <a:rPr lang="it-IT" sz="2800" i="0" u="none" strike="noStrike" baseline="0" dirty="0" err="1"/>
              <a:t>vertical</a:t>
            </a:r>
            <a:r>
              <a:rPr lang="it-IT" sz="2800" i="0" u="none" strike="noStrike" baseline="0" dirty="0"/>
              <a:t> </a:t>
            </a:r>
            <a:r>
              <a:rPr lang="it-IT" sz="2800" i="0" u="none" strike="noStrike" baseline="0" dirty="0" err="1"/>
              <a:t>edge</a:t>
            </a:r>
            <a:r>
              <a:rPr lang="it-IT" sz="2800" i="0" u="none" strike="noStrike" baseline="0" dirty="0"/>
              <a:t> </a:t>
            </a:r>
            <a:r>
              <a:rPr lang="it-IT" sz="2800" i="0" u="none" strike="noStrike" baseline="0" dirty="0" err="1"/>
              <a:t>detection</a:t>
            </a:r>
            <a:br>
              <a:rPr lang="it-IT" sz="2800" i="0" u="none" strike="noStrike" baseline="0" dirty="0"/>
            </a:br>
            <a:br>
              <a:rPr lang="it-IT" sz="2800" i="0" u="none" strike="noStrike" baseline="0" dirty="0"/>
            </a:br>
            <a:br>
              <a:rPr lang="it-IT" sz="2800" dirty="0"/>
            </a:br>
            <a:r>
              <a:rPr lang="it-IT" sz="2800" b="0" dirty="0"/>
              <a:t>Massimiliano Giordano Orsini</a:t>
            </a:r>
            <a:endParaRPr lang="it-IT" sz="2800" dirty="0"/>
          </a:p>
        </p:txBody>
      </p:sp>
      <p:sp>
        <p:nvSpPr>
          <p:cNvPr id="15" name="Rectangle 1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638444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726A72-98FD-AD32-6B03-DD05C22B9493}"/>
              </a:ext>
            </a:extLst>
          </p:cNvPr>
          <p:cNvSpPr>
            <a:spLocks noGrp="1"/>
          </p:cNvSpPr>
          <p:nvPr>
            <p:ph type="title"/>
          </p:nvPr>
        </p:nvSpPr>
        <p:spPr/>
        <p:txBody>
          <a:bodyPr/>
          <a:lstStyle/>
          <a:p>
            <a:r>
              <a:rPr lang="it-IT" dirty="0" err="1"/>
              <a:t>Algorithm</a:t>
            </a:r>
            <a:r>
              <a:rPr lang="it-IT" dirty="0"/>
              <a:t> </a:t>
            </a:r>
            <a:r>
              <a:rPr lang="it-IT" dirty="0" err="1"/>
              <a:t>description</a:t>
            </a:r>
            <a:endParaRPr lang="it-IT" dirty="0"/>
          </a:p>
        </p:txBody>
      </p:sp>
      <p:sp>
        <p:nvSpPr>
          <p:cNvPr id="3" name="Segnaposto contenuto 2">
            <a:extLst>
              <a:ext uri="{FF2B5EF4-FFF2-40B4-BE49-F238E27FC236}">
                <a16:creationId xmlns:a16="http://schemas.microsoft.com/office/drawing/2014/main" id="{2454728C-6A2C-C5B0-4527-9D3768509EC6}"/>
              </a:ext>
            </a:extLst>
          </p:cNvPr>
          <p:cNvSpPr>
            <a:spLocks noGrp="1"/>
          </p:cNvSpPr>
          <p:nvPr>
            <p:ph idx="1"/>
          </p:nvPr>
        </p:nvSpPr>
        <p:spPr>
          <a:xfrm>
            <a:off x="1587710" y="1859279"/>
            <a:ext cx="4406690" cy="4393283"/>
          </a:xfrm>
        </p:spPr>
        <p:txBody>
          <a:bodyPr>
            <a:normAutofit/>
          </a:bodyPr>
          <a:lstStyle/>
          <a:p>
            <a:pPr marL="0" indent="0" algn="l">
              <a:buNone/>
            </a:pPr>
            <a:r>
              <a:rPr lang="en-US" sz="1400" b="1" i="0" u="none" strike="noStrike" baseline="0" dirty="0"/>
              <a:t>Number of blocks</a:t>
            </a:r>
            <a:r>
              <a:rPr lang="en-US" sz="1400" b="0" i="0" u="none" strike="noStrike" baseline="0" dirty="0"/>
              <a:t> = height of the output matrix.  </a:t>
            </a:r>
            <a:r>
              <a:rPr lang="en-US" sz="1400" b="1" i="0" u="none" strike="noStrike" baseline="0" dirty="0"/>
              <a:t>Number of threads per block </a:t>
            </a:r>
            <a:r>
              <a:rPr lang="en-US" sz="1400" b="0" i="0" u="none" strike="noStrike" baseline="0" dirty="0"/>
              <a:t>= width of the output matrix. </a:t>
            </a:r>
          </a:p>
          <a:p>
            <a:pPr marL="0" indent="0">
              <a:buNone/>
            </a:pPr>
            <a:endParaRPr lang="en-US" sz="1400" b="0" i="1" u="none" strike="noStrike" baseline="0" dirty="0"/>
          </a:p>
          <a:p>
            <a:pPr marL="0" indent="0">
              <a:buNone/>
            </a:pPr>
            <a:r>
              <a:rPr lang="en-US" sz="1400" b="0" i="1" u="none" strike="noStrike" baseline="0" dirty="0"/>
              <a:t>“Each thread in the grid is responsible for computing one element of the output matrix, independently, according to the coalescence rules.”</a:t>
            </a:r>
            <a:r>
              <a:rPr lang="en-US" sz="1400" b="0" i="0" u="none" strike="noStrike" baseline="0" dirty="0"/>
              <a:t> </a:t>
            </a:r>
          </a:p>
          <a:p>
            <a:pPr marL="0" indent="0" algn="l">
              <a:buNone/>
            </a:pPr>
            <a:endParaRPr lang="en-US" sz="1400" b="0" i="0" u="none" strike="noStrike" baseline="0" dirty="0"/>
          </a:p>
          <a:p>
            <a:pPr marL="0" indent="0" algn="l">
              <a:buNone/>
            </a:pPr>
            <a:r>
              <a:rPr lang="en-US" sz="1400" b="0" i="0" u="none" strike="noStrike" baseline="0" dirty="0"/>
              <a:t>Note that, at the forward pass, the size of the output matrix is equal to the size of the input image, while at the backward pass, it is equal to the </a:t>
            </a:r>
            <a:r>
              <a:rPr lang="it-IT" sz="1400" b="0" i="0" u="none" strike="noStrike" baseline="0" dirty="0"/>
              <a:t>size of the kernel.</a:t>
            </a:r>
            <a:r>
              <a:rPr lang="en-US" sz="1400" b="0" i="0" u="none" strike="noStrike" baseline="0" dirty="0"/>
              <a:t> </a:t>
            </a:r>
          </a:p>
          <a:p>
            <a:pPr lvl="1"/>
            <a:r>
              <a:rPr lang="en-US" sz="1200" dirty="0"/>
              <a:t>This is the reason why shared memory is not involved in this strategy, on a single GPU.</a:t>
            </a:r>
          </a:p>
        </p:txBody>
      </p:sp>
      <p:cxnSp>
        <p:nvCxnSpPr>
          <p:cNvPr id="5" name="Connettore diritto 4">
            <a:extLst>
              <a:ext uri="{FF2B5EF4-FFF2-40B4-BE49-F238E27FC236}">
                <a16:creationId xmlns:a16="http://schemas.microsoft.com/office/drawing/2014/main" id="{4CA12D3A-5B84-8032-C791-387C91A58ABD}"/>
              </a:ext>
            </a:extLst>
          </p:cNvPr>
          <p:cNvCxnSpPr/>
          <p:nvPr/>
        </p:nvCxnSpPr>
        <p:spPr>
          <a:xfrm>
            <a:off x="1625838" y="1435768"/>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Segnaposto contenuto 9" descr="Immagine che contiene testo, schermata, diagramma, Carattere&#10;&#10;Descrizione generata automaticamente">
            <a:extLst>
              <a:ext uri="{FF2B5EF4-FFF2-40B4-BE49-F238E27FC236}">
                <a16:creationId xmlns:a16="http://schemas.microsoft.com/office/drawing/2014/main" id="{5DB4C54C-C013-8EBE-2AAB-D9CD48BE3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5596" y="1859280"/>
            <a:ext cx="4676932" cy="4393293"/>
          </a:xfrm>
          <a:prstGeom prst="roundRect">
            <a:avLst>
              <a:gd name="adj" fmla="val 1127"/>
            </a:avLst>
          </a:prstGeom>
          <a:ln>
            <a:noFill/>
          </a:ln>
          <a:effectLst/>
        </p:spPr>
      </p:pic>
    </p:spTree>
    <p:extLst>
      <p:ext uri="{BB962C8B-B14F-4D97-AF65-F5344CB8AC3E}">
        <p14:creationId xmlns:p14="http://schemas.microsoft.com/office/powerpoint/2010/main" val="344241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CA661F-5CCF-B104-4CD5-7750B6260C89}"/>
              </a:ext>
            </a:extLst>
          </p:cNvPr>
          <p:cNvSpPr>
            <a:spLocks noGrp="1"/>
          </p:cNvSpPr>
          <p:nvPr>
            <p:ph type="title"/>
          </p:nvPr>
        </p:nvSpPr>
        <p:spPr>
          <a:xfrm>
            <a:off x="1587711" y="1920240"/>
            <a:ext cx="3461809" cy="637794"/>
          </a:xfrm>
        </p:spPr>
        <p:txBody>
          <a:bodyPr>
            <a:normAutofit/>
          </a:bodyPr>
          <a:lstStyle/>
          <a:p>
            <a:r>
              <a:rPr lang="it-IT" sz="2800" dirty="0" err="1"/>
              <a:t>cudaConvolve</a:t>
            </a:r>
            <a:r>
              <a:rPr lang="it-IT" sz="2800" dirty="0"/>
              <a:t>_</a:t>
            </a:r>
          </a:p>
        </p:txBody>
      </p:sp>
      <p:sp>
        <p:nvSpPr>
          <p:cNvPr id="4" name="Segnaposto testo 3">
            <a:extLst>
              <a:ext uri="{FF2B5EF4-FFF2-40B4-BE49-F238E27FC236}">
                <a16:creationId xmlns:a16="http://schemas.microsoft.com/office/drawing/2014/main" id="{1290E2A3-5A74-0966-E401-A31582C20880}"/>
              </a:ext>
            </a:extLst>
          </p:cNvPr>
          <p:cNvSpPr>
            <a:spLocks noGrp="1"/>
          </p:cNvSpPr>
          <p:nvPr>
            <p:ph type="body" sz="half" idx="2"/>
          </p:nvPr>
        </p:nvSpPr>
        <p:spPr>
          <a:xfrm>
            <a:off x="1587712" y="2558034"/>
            <a:ext cx="3149892" cy="3829114"/>
          </a:xfrm>
        </p:spPr>
        <p:txBody>
          <a:bodyPr>
            <a:normAutofit/>
          </a:bodyPr>
          <a:lstStyle/>
          <a:p>
            <a:r>
              <a:rPr lang="it-IT" sz="1400" dirty="0" err="1"/>
              <a:t>Performs</a:t>
            </a:r>
            <a:r>
              <a:rPr lang="it-IT" sz="1400" dirty="0"/>
              <a:t> the dot product </a:t>
            </a:r>
            <a:r>
              <a:rPr lang="it-IT" sz="1400" dirty="0" err="1"/>
              <a:t>between</a:t>
            </a:r>
            <a:r>
              <a:rPr lang="it-IT" sz="1400" dirty="0"/>
              <a:t> </a:t>
            </a:r>
            <a:r>
              <a:rPr lang="it-IT" sz="1400" i="1" dirty="0"/>
              <a:t>input</a:t>
            </a:r>
            <a:r>
              <a:rPr lang="it-IT" sz="1400" dirty="0"/>
              <a:t>, </a:t>
            </a:r>
            <a:r>
              <a:rPr lang="it-IT" sz="1400" dirty="0" err="1"/>
              <a:t>which</a:t>
            </a:r>
            <a:r>
              <a:rPr lang="it-IT" sz="1400" dirty="0"/>
              <a:t> </a:t>
            </a:r>
            <a:r>
              <a:rPr lang="it-IT" sz="1400" dirty="0" err="1"/>
              <a:t>is</a:t>
            </a:r>
            <a:r>
              <a:rPr lang="it-IT" sz="1400" dirty="0"/>
              <a:t> a patch of the </a:t>
            </a:r>
            <a:r>
              <a:rPr lang="it-IT" sz="1400" dirty="0" err="1"/>
              <a:t>padded</a:t>
            </a:r>
            <a:r>
              <a:rPr lang="it-IT" sz="1400" dirty="0"/>
              <a:t> input image, and the </a:t>
            </a:r>
            <a:r>
              <a:rPr lang="it-IT" sz="1400" i="1" dirty="0"/>
              <a:t>kernel. </a:t>
            </a:r>
            <a:r>
              <a:rPr lang="it-IT" sz="1400" dirty="0" err="1"/>
              <a:t>Then</a:t>
            </a:r>
            <a:r>
              <a:rPr lang="it-IT" sz="1400" dirty="0"/>
              <a:t>, the </a:t>
            </a:r>
            <a:r>
              <a:rPr lang="it-IT" sz="1400" dirty="0" err="1"/>
              <a:t>bias</a:t>
            </a:r>
            <a:r>
              <a:rPr lang="it-IT" sz="1400" dirty="0"/>
              <a:t> </a:t>
            </a:r>
            <a:r>
              <a:rPr lang="it-IT" sz="1400" dirty="0" err="1"/>
              <a:t>is</a:t>
            </a:r>
            <a:r>
              <a:rPr lang="it-IT" sz="1400" dirty="0"/>
              <a:t> </a:t>
            </a:r>
            <a:r>
              <a:rPr lang="it-IT" sz="1400" dirty="0" err="1"/>
              <a:t>added</a:t>
            </a:r>
            <a:r>
              <a:rPr lang="it-IT" sz="1400" dirty="0"/>
              <a:t>.</a:t>
            </a:r>
          </a:p>
          <a:p>
            <a:r>
              <a:rPr lang="it-IT" sz="1400" dirty="0"/>
              <a:t>The </a:t>
            </a:r>
            <a:r>
              <a:rPr lang="it-IT" sz="1400" dirty="0" err="1"/>
              <a:t>result</a:t>
            </a:r>
            <a:r>
              <a:rPr lang="it-IT" sz="1400" dirty="0"/>
              <a:t> </a:t>
            </a:r>
            <a:r>
              <a:rPr lang="it-IT" sz="1400" dirty="0" err="1"/>
              <a:t>is</a:t>
            </a:r>
            <a:r>
              <a:rPr lang="it-IT" sz="1400" dirty="0"/>
              <a:t> </a:t>
            </a:r>
            <a:r>
              <a:rPr lang="it-IT" sz="1400" dirty="0" err="1"/>
              <a:t>stored</a:t>
            </a:r>
            <a:r>
              <a:rPr lang="it-IT" sz="1400" dirty="0"/>
              <a:t> in </a:t>
            </a:r>
            <a:r>
              <a:rPr lang="it-IT" sz="1400" i="1" dirty="0"/>
              <a:t>output</a:t>
            </a:r>
            <a:r>
              <a:rPr lang="it-IT" sz="1400" dirty="0"/>
              <a:t>.</a:t>
            </a:r>
          </a:p>
          <a:p>
            <a:endParaRPr lang="it-IT" sz="1400" dirty="0"/>
          </a:p>
          <a:p>
            <a:r>
              <a:rPr lang="it-IT" sz="1400" dirty="0" err="1"/>
              <a:t>This</a:t>
            </a:r>
            <a:r>
              <a:rPr lang="it-IT" sz="1400" dirty="0"/>
              <a:t> code </a:t>
            </a:r>
            <a:r>
              <a:rPr lang="it-IT" sz="1400" dirty="0" err="1"/>
              <a:t>is</a:t>
            </a:r>
            <a:r>
              <a:rPr lang="it-IT" sz="1400" dirty="0"/>
              <a:t> </a:t>
            </a:r>
            <a:r>
              <a:rPr lang="it-IT" sz="1400" dirty="0" err="1"/>
              <a:t>executed</a:t>
            </a:r>
            <a:r>
              <a:rPr lang="it-IT" sz="1400" dirty="0"/>
              <a:t> by </a:t>
            </a:r>
            <a:r>
              <a:rPr lang="it-IT" sz="1400" dirty="0" err="1"/>
              <a:t>each</a:t>
            </a:r>
            <a:r>
              <a:rPr lang="it-IT" sz="1400" dirty="0"/>
              <a:t> </a:t>
            </a:r>
            <a:r>
              <a:rPr lang="it-IT" sz="1400" dirty="0" err="1"/>
              <a:t>thread</a:t>
            </a:r>
            <a:r>
              <a:rPr lang="it-IT" sz="1400" dirty="0"/>
              <a:t>, </a:t>
            </a:r>
            <a:r>
              <a:rPr lang="it-IT" sz="1400" dirty="0" err="1"/>
              <a:t>independently</a:t>
            </a:r>
            <a:r>
              <a:rPr lang="it-IT" sz="1400" dirty="0"/>
              <a:t>.</a:t>
            </a:r>
          </a:p>
          <a:p>
            <a:endParaRPr lang="it-IT" dirty="0"/>
          </a:p>
        </p:txBody>
      </p:sp>
      <p:pic>
        <p:nvPicPr>
          <p:cNvPr id="3" name="Segnaposto contenuto 4" descr="Immagine che contiene testo, schermata, software, Software multimediale&#10;&#10;Descrizione generata automaticamente">
            <a:extLst>
              <a:ext uri="{FF2B5EF4-FFF2-40B4-BE49-F238E27FC236}">
                <a16:creationId xmlns:a16="http://schemas.microsoft.com/office/drawing/2014/main" id="{4677DD53-37D0-DA35-5F2E-26AED75F2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843" y="1788160"/>
            <a:ext cx="7726565" cy="5054850"/>
          </a:xfrm>
          <a:prstGeom prst="rect">
            <a:avLst/>
          </a:prstGeom>
        </p:spPr>
      </p:pic>
      <p:sp>
        <p:nvSpPr>
          <p:cNvPr id="12" name="Titolo 1">
            <a:extLst>
              <a:ext uri="{FF2B5EF4-FFF2-40B4-BE49-F238E27FC236}">
                <a16:creationId xmlns:a16="http://schemas.microsoft.com/office/drawing/2014/main" id="{5235682D-0962-7C26-6963-CC301F2D9EB2}"/>
              </a:ext>
            </a:extLst>
          </p:cNvPr>
          <p:cNvSpPr txBox="1">
            <a:spLocks/>
          </p:cNvSpPr>
          <p:nvPr/>
        </p:nvSpPr>
        <p:spPr>
          <a:xfrm>
            <a:off x="1587710" y="455363"/>
            <a:ext cx="9486690" cy="94671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it-IT" sz="4400" dirty="0" err="1"/>
              <a:t>Implemented</a:t>
            </a:r>
            <a:r>
              <a:rPr lang="it-IT" sz="4400" dirty="0"/>
              <a:t> </a:t>
            </a:r>
            <a:r>
              <a:rPr lang="it-IT" sz="4400" dirty="0" err="1"/>
              <a:t>routines</a:t>
            </a:r>
            <a:endParaRPr lang="it-IT" sz="4400" dirty="0"/>
          </a:p>
        </p:txBody>
      </p:sp>
      <p:cxnSp>
        <p:nvCxnSpPr>
          <p:cNvPr id="13" name="Connettore diritto 12">
            <a:extLst>
              <a:ext uri="{FF2B5EF4-FFF2-40B4-BE49-F238E27FC236}">
                <a16:creationId xmlns:a16="http://schemas.microsoft.com/office/drawing/2014/main" id="{21541E52-DC72-3B0E-BA79-FC4EB8A7D94A}"/>
              </a:ext>
            </a:extLst>
          </p:cNvPr>
          <p:cNvCxnSpPr>
            <a:cxnSpLocks/>
          </p:cNvCxnSpPr>
          <p:nvPr/>
        </p:nvCxnSpPr>
        <p:spPr>
          <a:xfrm>
            <a:off x="1625838" y="1435768"/>
            <a:ext cx="10210562"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995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CA661F-5CCF-B104-4CD5-7750B6260C89}"/>
              </a:ext>
            </a:extLst>
          </p:cNvPr>
          <p:cNvSpPr>
            <a:spLocks noGrp="1"/>
          </p:cNvSpPr>
          <p:nvPr>
            <p:ph type="title"/>
          </p:nvPr>
        </p:nvSpPr>
        <p:spPr>
          <a:xfrm>
            <a:off x="1587711" y="821122"/>
            <a:ext cx="3461809" cy="1584512"/>
          </a:xfrm>
        </p:spPr>
        <p:txBody>
          <a:bodyPr>
            <a:normAutofit/>
          </a:bodyPr>
          <a:lstStyle/>
          <a:p>
            <a:r>
              <a:rPr lang="it-IT" sz="2800" dirty="0" err="1"/>
              <a:t>cudaConvolve</a:t>
            </a:r>
            <a:endParaRPr lang="it-IT" sz="2800" dirty="0"/>
          </a:p>
        </p:txBody>
      </p:sp>
      <p:sp>
        <p:nvSpPr>
          <p:cNvPr id="4" name="Segnaposto testo 3">
            <a:extLst>
              <a:ext uri="{FF2B5EF4-FFF2-40B4-BE49-F238E27FC236}">
                <a16:creationId xmlns:a16="http://schemas.microsoft.com/office/drawing/2014/main" id="{1290E2A3-5A74-0966-E401-A31582C20880}"/>
              </a:ext>
            </a:extLst>
          </p:cNvPr>
          <p:cNvSpPr>
            <a:spLocks noGrp="1"/>
          </p:cNvSpPr>
          <p:nvPr>
            <p:ph type="body" sz="half" idx="2"/>
          </p:nvPr>
        </p:nvSpPr>
        <p:spPr>
          <a:xfrm>
            <a:off x="1587711" y="2405634"/>
            <a:ext cx="3329729" cy="3829114"/>
          </a:xfrm>
        </p:spPr>
        <p:txBody>
          <a:bodyPr>
            <a:normAutofit/>
          </a:bodyPr>
          <a:lstStyle/>
          <a:p>
            <a:pPr algn="l"/>
            <a:r>
              <a:rPr lang="en-US" sz="1400" b="0" u="none" strike="noStrike" baseline="0" dirty="0"/>
              <a:t>Performs the convolution between the </a:t>
            </a:r>
            <a:r>
              <a:rPr lang="en-US" sz="1400" b="0" i="1" u="none" strike="noStrike" baseline="0" dirty="0"/>
              <a:t>input</a:t>
            </a:r>
            <a:r>
              <a:rPr lang="en-US" sz="1400" b="0" u="none" strike="noStrike" baseline="0" dirty="0"/>
              <a:t> image and the </a:t>
            </a:r>
            <a:r>
              <a:rPr lang="en-US" sz="1400" b="0" i="1" u="none" strike="noStrike" baseline="0" dirty="0"/>
              <a:t>kernel. </a:t>
            </a:r>
            <a:r>
              <a:rPr lang="en-US" sz="1400" b="0" u="none" strike="noStrike" baseline="0" dirty="0"/>
              <a:t>Then, the corresponding feature map is stored in </a:t>
            </a:r>
            <a:r>
              <a:rPr lang="en-US" sz="1400" b="0" i="1" u="none" strike="noStrike" baseline="0" dirty="0"/>
              <a:t>output</a:t>
            </a:r>
            <a:r>
              <a:rPr lang="en-US" sz="1400" b="0" u="none" strike="noStrike" baseline="0" dirty="0"/>
              <a:t>.</a:t>
            </a:r>
            <a:endParaRPr lang="en-US" sz="1400" i="1" dirty="0"/>
          </a:p>
          <a:p>
            <a:pPr algn="l"/>
            <a:endParaRPr lang="en-US" sz="1400" b="0" i="1" u="none" strike="noStrike" baseline="0" dirty="0"/>
          </a:p>
          <a:p>
            <a:pPr algn="l"/>
            <a:r>
              <a:rPr lang="en-US" sz="1400" b="0" i="1" u="none" strike="noStrike" baseline="0" dirty="0" err="1"/>
              <a:t>gpuErrchk</a:t>
            </a:r>
            <a:r>
              <a:rPr lang="en-US" sz="1400" b="0" i="1" u="none" strike="noStrike" baseline="0" dirty="0"/>
              <a:t> </a:t>
            </a:r>
            <a:r>
              <a:rPr lang="en-US" sz="1400" b="0" i="0" u="none" strike="noStrike" baseline="0" dirty="0"/>
              <a:t>is a macro defined for checking any possible error produced by CUDA routines, ensuring the consistency of their output.</a:t>
            </a:r>
            <a:endParaRPr lang="it-IT" sz="1200" i="1" dirty="0"/>
          </a:p>
        </p:txBody>
      </p:sp>
      <p:pic>
        <p:nvPicPr>
          <p:cNvPr id="9" name="Segnaposto contenuto 6" descr="Immagine che contiene testo, schermata, software, Software multimediale&#10;&#10;Descrizione generata automaticamente">
            <a:extLst>
              <a:ext uri="{FF2B5EF4-FFF2-40B4-BE49-F238E27FC236}">
                <a16:creationId xmlns:a16="http://schemas.microsoft.com/office/drawing/2014/main" id="{FDA6C467-9E41-104F-1ECE-017B46890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240" y="1268042"/>
            <a:ext cx="7071360" cy="5715495"/>
          </a:xfrm>
          <a:prstGeom prst="rect">
            <a:avLst/>
          </a:prstGeom>
        </p:spPr>
      </p:pic>
      <p:sp>
        <p:nvSpPr>
          <p:cNvPr id="12" name="Titolo 1">
            <a:extLst>
              <a:ext uri="{FF2B5EF4-FFF2-40B4-BE49-F238E27FC236}">
                <a16:creationId xmlns:a16="http://schemas.microsoft.com/office/drawing/2014/main" id="{3C4EDF81-3673-0371-13C7-44919D58425D}"/>
              </a:ext>
            </a:extLst>
          </p:cNvPr>
          <p:cNvSpPr txBox="1">
            <a:spLocks/>
          </p:cNvSpPr>
          <p:nvPr/>
        </p:nvSpPr>
        <p:spPr>
          <a:xfrm>
            <a:off x="1587710" y="455363"/>
            <a:ext cx="9486690" cy="94671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it-IT" sz="4400" dirty="0" err="1"/>
              <a:t>Implemented</a:t>
            </a:r>
            <a:r>
              <a:rPr lang="it-IT" sz="4400" dirty="0"/>
              <a:t> </a:t>
            </a:r>
            <a:r>
              <a:rPr lang="it-IT" sz="4400" dirty="0" err="1"/>
              <a:t>routines</a:t>
            </a:r>
            <a:endParaRPr lang="it-IT" sz="4400" dirty="0"/>
          </a:p>
        </p:txBody>
      </p:sp>
      <p:cxnSp>
        <p:nvCxnSpPr>
          <p:cNvPr id="13" name="Connettore diritto 12">
            <a:extLst>
              <a:ext uri="{FF2B5EF4-FFF2-40B4-BE49-F238E27FC236}">
                <a16:creationId xmlns:a16="http://schemas.microsoft.com/office/drawing/2014/main" id="{07825D5F-83FE-419F-E881-946214646349}"/>
              </a:ext>
            </a:extLst>
          </p:cNvPr>
          <p:cNvCxnSpPr>
            <a:cxnSpLocks/>
          </p:cNvCxnSpPr>
          <p:nvPr/>
        </p:nvCxnSpPr>
        <p:spPr>
          <a:xfrm>
            <a:off x="1625838" y="1435768"/>
            <a:ext cx="10251202"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08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726A72-98FD-AD32-6B03-DD05C22B9493}"/>
              </a:ext>
            </a:extLst>
          </p:cNvPr>
          <p:cNvSpPr>
            <a:spLocks noGrp="1"/>
          </p:cNvSpPr>
          <p:nvPr>
            <p:ph type="title"/>
          </p:nvPr>
        </p:nvSpPr>
        <p:spPr/>
        <p:txBody>
          <a:bodyPr/>
          <a:lstStyle/>
          <a:p>
            <a:r>
              <a:rPr lang="it-IT" dirty="0"/>
              <a:t>Performance </a:t>
            </a:r>
            <a:r>
              <a:rPr lang="it-IT" dirty="0" err="1"/>
              <a:t>analysis</a:t>
            </a:r>
            <a:endParaRPr lang="it-IT" dirty="0"/>
          </a:p>
        </p:txBody>
      </p:sp>
      <p:sp>
        <p:nvSpPr>
          <p:cNvPr id="3" name="Segnaposto contenuto 2">
            <a:extLst>
              <a:ext uri="{FF2B5EF4-FFF2-40B4-BE49-F238E27FC236}">
                <a16:creationId xmlns:a16="http://schemas.microsoft.com/office/drawing/2014/main" id="{2454728C-6A2C-C5B0-4527-9D3768509EC6}"/>
              </a:ext>
            </a:extLst>
          </p:cNvPr>
          <p:cNvSpPr>
            <a:spLocks noGrp="1"/>
          </p:cNvSpPr>
          <p:nvPr>
            <p:ph idx="1"/>
          </p:nvPr>
        </p:nvSpPr>
        <p:spPr>
          <a:xfrm>
            <a:off x="1587710" y="2005780"/>
            <a:ext cx="9486690" cy="4303579"/>
          </a:xfrm>
        </p:spPr>
        <p:txBody>
          <a:bodyPr>
            <a:normAutofit/>
          </a:bodyPr>
          <a:lstStyle/>
          <a:p>
            <a:pPr algn="l"/>
            <a:r>
              <a:rPr lang="en-US" sz="1800" b="0" i="0" u="none" strike="noStrike" baseline="0" dirty="0"/>
              <a:t>All the experiments were performed on </a:t>
            </a:r>
            <a:r>
              <a:rPr lang="en-US" sz="1800" b="1" i="0" u="none" strike="noStrike" baseline="0" dirty="0" err="1"/>
              <a:t>PurpleJeans</a:t>
            </a:r>
            <a:endParaRPr lang="en-US" sz="1800" b="1" i="0" u="none" strike="noStrike" baseline="0" dirty="0"/>
          </a:p>
          <a:p>
            <a:pPr algn="l"/>
            <a:r>
              <a:rPr lang="en-US" sz="1800" b="0" i="0" u="none" strike="noStrike" baseline="0" dirty="0"/>
              <a:t>All the experiments were conducted under the </a:t>
            </a:r>
            <a:r>
              <a:rPr lang="en-US" sz="1800" b="1" i="0" u="none" strike="noStrike" baseline="0" dirty="0"/>
              <a:t>same initial conditions</a:t>
            </a:r>
            <a:r>
              <a:rPr lang="en-US" sz="1800" b="0" i="0" u="none" strike="noStrike" baseline="0" dirty="0"/>
              <a:t>, which are:</a:t>
            </a:r>
          </a:p>
          <a:p>
            <a:pPr lvl="1"/>
            <a:r>
              <a:rPr lang="en-US" sz="1500" b="1" i="0" u="none" strike="noStrike" baseline="0" dirty="0"/>
              <a:t>Dataset:</a:t>
            </a:r>
            <a:r>
              <a:rPr lang="en-US" sz="1500" b="0" i="0" u="none" strike="noStrike" baseline="0" dirty="0"/>
              <a:t> 500 squared images pixel-labelled</a:t>
            </a:r>
          </a:p>
          <a:p>
            <a:pPr lvl="1"/>
            <a:r>
              <a:rPr lang="en-US" sz="1500" b="1" i="0" u="none" strike="noStrike" baseline="0" dirty="0"/>
              <a:t>Training/test split</a:t>
            </a:r>
            <a:r>
              <a:rPr lang="en-US" sz="1500" b="0" i="0" u="none" strike="noStrike" baseline="0" dirty="0"/>
              <a:t>: 75/25,  </a:t>
            </a:r>
            <a:r>
              <a:rPr lang="en-US" sz="1500" b="1" i="0" u="none" strike="noStrike" baseline="0" dirty="0"/>
              <a:t>learning rate: </a:t>
            </a:r>
            <a:r>
              <a:rPr lang="en-US" sz="1500" b="0" i="0" u="none" strike="noStrike" baseline="0" dirty="0"/>
              <a:t>0.1</a:t>
            </a:r>
            <a:r>
              <a:rPr lang="en-US" sz="1500" dirty="0"/>
              <a:t>,</a:t>
            </a:r>
            <a:r>
              <a:rPr lang="en-US" sz="1500" b="0" i="0" u="none" strike="noStrike" baseline="0" dirty="0"/>
              <a:t> </a:t>
            </a:r>
            <a:r>
              <a:rPr lang="en-US" sz="1500" b="1" i="0" u="none" strike="noStrike" baseline="0" dirty="0"/>
              <a:t>no.</a:t>
            </a:r>
            <a:r>
              <a:rPr lang="en-US" sz="1500" b="1" dirty="0"/>
              <a:t> of</a:t>
            </a:r>
            <a:r>
              <a:rPr lang="en-US" sz="1500" b="1" i="0" u="none" strike="noStrike" baseline="0" dirty="0"/>
              <a:t> epochs</a:t>
            </a:r>
            <a:r>
              <a:rPr lang="en-US" sz="1500" b="0" i="0" u="none" strike="noStrike" baseline="0" dirty="0"/>
              <a:t>: 10.</a:t>
            </a:r>
          </a:p>
          <a:p>
            <a:pPr lvl="1"/>
            <a:r>
              <a:rPr lang="en-US" sz="1500" b="1" dirty="0"/>
              <a:t>Same initialization </a:t>
            </a:r>
            <a:r>
              <a:rPr lang="en-US" sz="1500" dirty="0"/>
              <a:t>of the</a:t>
            </a:r>
            <a:r>
              <a:rPr lang="en-US" sz="1500" b="0" i="0" u="none" strike="noStrike" baseline="0" dirty="0"/>
              <a:t> convolutional kernels, which were squared and generally odd.</a:t>
            </a:r>
          </a:p>
          <a:p>
            <a:pPr lvl="1"/>
            <a:endParaRPr lang="en-US" sz="1500" b="0" i="0" u="none" strike="noStrike" baseline="0" dirty="0"/>
          </a:p>
          <a:p>
            <a:pPr algn="l"/>
            <a:r>
              <a:rPr lang="en-US" sz="1800" b="0" i="0" u="none" strike="noStrike" baseline="0" dirty="0"/>
              <a:t>Almost all the experiments reported a </a:t>
            </a:r>
            <a:r>
              <a:rPr lang="en-US" sz="1800" b="1" i="0" u="none" strike="noStrike" baseline="0" dirty="0"/>
              <a:t>loss value </a:t>
            </a:r>
            <a:r>
              <a:rPr lang="en-US" sz="1800" b="0" i="0" u="none" strike="noStrike" baseline="0" dirty="0"/>
              <a:t>between </a:t>
            </a:r>
            <a:r>
              <a:rPr lang="en-US" sz="1800" b="1" i="0" u="none" strike="noStrike" baseline="0" dirty="0"/>
              <a:t>0 and 1</a:t>
            </a:r>
            <a:r>
              <a:rPr lang="en-US" sz="1800" b="0" i="0" u="none" strike="noStrike" baseline="0" dirty="0"/>
              <a:t> in the last epoch of the training phase and a </a:t>
            </a:r>
            <a:r>
              <a:rPr lang="en-US" sz="1800" b="1" i="0" u="none" strike="noStrike" baseline="0" dirty="0"/>
              <a:t>100% accuracy score </a:t>
            </a:r>
            <a:r>
              <a:rPr lang="en-US" sz="1800" b="0" i="0" u="none" strike="noStrike" baseline="0" dirty="0"/>
              <a:t>at the testing phase, except for some of them, which in anyway reached a 99.8% accuracy score. </a:t>
            </a:r>
          </a:p>
          <a:p>
            <a:pPr algn="l"/>
            <a:r>
              <a:rPr lang="en-US" sz="1800" b="0" i="0" u="none" strike="noStrike" baseline="0" dirty="0"/>
              <a:t>However, these results were </a:t>
            </a:r>
            <a:r>
              <a:rPr lang="en-US" sz="1800" b="1" i="0" u="none" strike="noStrike" baseline="0" dirty="0"/>
              <a:t>omitted</a:t>
            </a:r>
            <a:r>
              <a:rPr lang="en-US" sz="1800" b="0" i="0" u="none" strike="noStrike" baseline="0" dirty="0"/>
              <a:t> from our analysis because we are focused on the capabilities of the proposed parallelization strategy</a:t>
            </a:r>
            <a:endParaRPr lang="it-IT" dirty="0"/>
          </a:p>
        </p:txBody>
      </p:sp>
      <p:cxnSp>
        <p:nvCxnSpPr>
          <p:cNvPr id="6" name="Connettore diritto 5">
            <a:extLst>
              <a:ext uri="{FF2B5EF4-FFF2-40B4-BE49-F238E27FC236}">
                <a16:creationId xmlns:a16="http://schemas.microsoft.com/office/drawing/2014/main" id="{B22A5033-D8DD-7582-4B76-824AE19B11DE}"/>
              </a:ext>
            </a:extLst>
          </p:cNvPr>
          <p:cNvCxnSpPr/>
          <p:nvPr/>
        </p:nvCxnSpPr>
        <p:spPr>
          <a:xfrm>
            <a:off x="1625838" y="1435768"/>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77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D8063E-1405-A89B-06FB-3CB04C9C8FFC}"/>
              </a:ext>
            </a:extLst>
          </p:cNvPr>
          <p:cNvSpPr>
            <a:spLocks noGrp="1"/>
          </p:cNvSpPr>
          <p:nvPr>
            <p:ph type="title"/>
          </p:nvPr>
        </p:nvSpPr>
        <p:spPr>
          <a:xfrm>
            <a:off x="1587712" y="455362"/>
            <a:ext cx="4294928" cy="936558"/>
          </a:xfrm>
        </p:spPr>
        <p:txBody>
          <a:bodyPr>
            <a:normAutofit/>
          </a:bodyPr>
          <a:lstStyle/>
          <a:p>
            <a:r>
              <a:rPr lang="it-IT" sz="2900" dirty="0"/>
              <a:t>Performance </a:t>
            </a:r>
            <a:r>
              <a:rPr lang="it-IT" sz="2900" dirty="0" err="1"/>
              <a:t>analysis</a:t>
            </a:r>
            <a:r>
              <a:rPr lang="it-IT" sz="2900" dirty="0"/>
              <a:t>: </a:t>
            </a:r>
            <a:br>
              <a:rPr lang="it-IT" dirty="0"/>
            </a:br>
            <a:r>
              <a:rPr lang="it-IT" sz="2400" dirty="0" err="1"/>
              <a:t>sequential</a:t>
            </a:r>
            <a:r>
              <a:rPr lang="it-IT" sz="2400" dirty="0"/>
              <a:t> </a:t>
            </a:r>
            <a:r>
              <a:rPr lang="it-IT" sz="2400" dirty="0" err="1"/>
              <a:t>algorithm</a:t>
            </a:r>
            <a:endParaRPr lang="it-IT" dirty="0"/>
          </a:p>
        </p:txBody>
      </p:sp>
      <p:pic>
        <p:nvPicPr>
          <p:cNvPr id="6" name="Segnaposto contenuto 5" descr="Immagine che contiene testo, numero, menu, Parallelo&#10;&#10;Descrizione generata automaticamente">
            <a:extLst>
              <a:ext uri="{FF2B5EF4-FFF2-40B4-BE49-F238E27FC236}">
                <a16:creationId xmlns:a16="http://schemas.microsoft.com/office/drawing/2014/main" id="{101CF2E2-1316-233C-3AAD-E18195A3E08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683916" y="565150"/>
            <a:ext cx="4532818" cy="5521325"/>
          </a:xfrm>
          <a:prstGeom prst="roundRect">
            <a:avLst>
              <a:gd name="adj" fmla="val 299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egnaposto testo 3">
            <a:extLst>
              <a:ext uri="{FF2B5EF4-FFF2-40B4-BE49-F238E27FC236}">
                <a16:creationId xmlns:a16="http://schemas.microsoft.com/office/drawing/2014/main" id="{9C78C0A9-4C4D-03AE-D887-0D4D77F95367}"/>
              </a:ext>
            </a:extLst>
          </p:cNvPr>
          <p:cNvSpPr>
            <a:spLocks noGrp="1"/>
          </p:cNvSpPr>
          <p:nvPr>
            <p:ph type="body" sz="half" idx="2"/>
          </p:nvPr>
        </p:nvSpPr>
        <p:spPr>
          <a:xfrm>
            <a:off x="1587712" y="2039873"/>
            <a:ext cx="4294928" cy="4046591"/>
          </a:xfrm>
        </p:spPr>
        <p:txBody>
          <a:bodyPr>
            <a:normAutofit/>
          </a:bodyPr>
          <a:lstStyle/>
          <a:p>
            <a:pPr algn="l"/>
            <a:r>
              <a:rPr lang="en-US" sz="1800" b="0" i="0" u="none" strike="noStrike" baseline="0" dirty="0"/>
              <a:t>Table 3 reports the experimental results of the sequential algorithm. </a:t>
            </a:r>
          </a:p>
          <a:p>
            <a:pPr algn="l"/>
            <a:r>
              <a:rPr lang="en-US" sz="1800" dirty="0"/>
              <a:t>E</a:t>
            </a:r>
            <a:r>
              <a:rPr lang="en-US" sz="1800" b="0" i="0" u="none" strike="noStrike" baseline="0" dirty="0"/>
              <a:t>xecution times seem to be quite reasonable for little computational </a:t>
            </a:r>
            <a:r>
              <a:rPr lang="it-IT" sz="1800" b="0" i="0" u="none" strike="noStrike" baseline="0" dirty="0"/>
              <a:t>kernel.</a:t>
            </a:r>
          </a:p>
          <a:p>
            <a:pPr algn="l"/>
            <a:r>
              <a:rPr lang="en-US" sz="1800" b="0" i="0" u="none" strike="noStrike" baseline="0" dirty="0"/>
              <a:t>Performances start to </a:t>
            </a:r>
            <a:r>
              <a:rPr lang="it-IT" sz="1800" b="1" i="0" dirty="0" err="1">
                <a:effectLst/>
              </a:rPr>
              <a:t>degrade</a:t>
            </a:r>
            <a:r>
              <a:rPr lang="en-US" sz="1800" b="0" i="0" u="none" strike="noStrike" baseline="0" dirty="0"/>
              <a:t> quite faster considering larger and larger kernels and images, as we expected.</a:t>
            </a:r>
            <a:endParaRPr lang="it-IT" dirty="0"/>
          </a:p>
        </p:txBody>
      </p:sp>
      <p:cxnSp>
        <p:nvCxnSpPr>
          <p:cNvPr id="8" name="Connettore diritto 7">
            <a:extLst>
              <a:ext uri="{FF2B5EF4-FFF2-40B4-BE49-F238E27FC236}">
                <a16:creationId xmlns:a16="http://schemas.microsoft.com/office/drawing/2014/main" id="{03268DF9-EF63-9115-0EC2-FAEBF34C0799}"/>
              </a:ext>
            </a:extLst>
          </p:cNvPr>
          <p:cNvCxnSpPr>
            <a:cxnSpLocks/>
          </p:cNvCxnSpPr>
          <p:nvPr/>
        </p:nvCxnSpPr>
        <p:spPr>
          <a:xfrm>
            <a:off x="1587712" y="1523081"/>
            <a:ext cx="4294928" cy="0"/>
          </a:xfrm>
          <a:prstGeom prst="line">
            <a:avLst/>
          </a:prstGeom>
          <a:ln>
            <a:solidFill>
              <a:schemeClr val="bg2">
                <a:lumMod val="10000"/>
                <a:lumOff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870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D8063E-1405-A89B-06FB-3CB04C9C8FFC}"/>
              </a:ext>
            </a:extLst>
          </p:cNvPr>
          <p:cNvSpPr>
            <a:spLocks noGrp="1"/>
          </p:cNvSpPr>
          <p:nvPr>
            <p:ph type="title"/>
          </p:nvPr>
        </p:nvSpPr>
        <p:spPr>
          <a:xfrm>
            <a:off x="1587712" y="455362"/>
            <a:ext cx="4294928" cy="946718"/>
          </a:xfrm>
        </p:spPr>
        <p:txBody>
          <a:bodyPr>
            <a:normAutofit/>
          </a:bodyPr>
          <a:lstStyle/>
          <a:p>
            <a:r>
              <a:rPr lang="it-IT" sz="2900" dirty="0"/>
              <a:t>Performance </a:t>
            </a:r>
            <a:r>
              <a:rPr lang="it-IT" sz="2900" dirty="0" err="1"/>
              <a:t>analysis</a:t>
            </a:r>
            <a:r>
              <a:rPr lang="it-IT" sz="2900" dirty="0"/>
              <a:t>: </a:t>
            </a:r>
            <a:br>
              <a:rPr lang="it-IT" dirty="0"/>
            </a:br>
            <a:r>
              <a:rPr lang="it-IT" sz="2400" dirty="0" err="1"/>
              <a:t>parallel</a:t>
            </a:r>
            <a:r>
              <a:rPr lang="it-IT" sz="2400" dirty="0"/>
              <a:t> </a:t>
            </a:r>
            <a:r>
              <a:rPr lang="it-IT" sz="2400" dirty="0" err="1"/>
              <a:t>algorithm</a:t>
            </a:r>
            <a:endParaRPr lang="it-IT" dirty="0"/>
          </a:p>
        </p:txBody>
      </p:sp>
      <p:sp>
        <p:nvSpPr>
          <p:cNvPr id="4" name="Segnaposto testo 3">
            <a:extLst>
              <a:ext uri="{FF2B5EF4-FFF2-40B4-BE49-F238E27FC236}">
                <a16:creationId xmlns:a16="http://schemas.microsoft.com/office/drawing/2014/main" id="{9C78C0A9-4C4D-03AE-D887-0D4D77F95367}"/>
              </a:ext>
            </a:extLst>
          </p:cNvPr>
          <p:cNvSpPr>
            <a:spLocks noGrp="1"/>
          </p:cNvSpPr>
          <p:nvPr>
            <p:ph type="body" sz="half" idx="2"/>
          </p:nvPr>
        </p:nvSpPr>
        <p:spPr>
          <a:xfrm>
            <a:off x="1587712" y="2039873"/>
            <a:ext cx="4294928" cy="4046595"/>
          </a:xfrm>
        </p:spPr>
        <p:txBody>
          <a:bodyPr>
            <a:normAutofit/>
          </a:bodyPr>
          <a:lstStyle/>
          <a:p>
            <a:pPr algn="l"/>
            <a:r>
              <a:rPr lang="en-US" sz="1800" b="0" i="0" u="none" strike="noStrike" baseline="0" dirty="0"/>
              <a:t>Table 4 shows the experimental results of the parallelization strategy.</a:t>
            </a:r>
          </a:p>
          <a:p>
            <a:pPr algn="l"/>
            <a:r>
              <a:rPr lang="en-US" sz="1800" b="0" i="0" u="none" strike="noStrike" baseline="0" dirty="0"/>
              <a:t>For little computational kernels, performances are even </a:t>
            </a:r>
            <a:r>
              <a:rPr lang="en-US" sz="1800" b="1" i="0" u="none" strike="noStrike" baseline="0" dirty="0"/>
              <a:t>worse</a:t>
            </a:r>
            <a:r>
              <a:rPr lang="en-US" sz="1800" b="0" i="0" u="none" strike="noStrike" baseline="0" dirty="0"/>
              <a:t> than the sequential version (mainly, due to the </a:t>
            </a:r>
            <a:r>
              <a:rPr lang="en-US" sz="1800" i="1" u="none" strike="noStrike" baseline="0" dirty="0"/>
              <a:t>communication overhead</a:t>
            </a:r>
            <a:r>
              <a:rPr lang="en-US" sz="1800" b="0" i="0" u="none" strike="noStrike" baseline="0" dirty="0"/>
              <a:t>) but quite </a:t>
            </a:r>
            <a:r>
              <a:rPr lang="en-US" sz="1800" b="1" i="0" u="none" strike="noStrike" baseline="0" dirty="0"/>
              <a:t>consistent</a:t>
            </a:r>
            <a:r>
              <a:rPr lang="en-US" sz="1800" i="0" u="none" strike="noStrike" baseline="0" dirty="0"/>
              <a:t>, </a:t>
            </a:r>
            <a:r>
              <a:rPr lang="en-US" sz="1800" b="0" i="0" u="none" strike="noStrike" baseline="0" dirty="0"/>
              <a:t>also considering huge image and kernel sizes.</a:t>
            </a:r>
          </a:p>
          <a:p>
            <a:pPr algn="l"/>
            <a:r>
              <a:rPr lang="en-US" sz="1800" b="0" i="0" u="none" strike="noStrike" baseline="0" dirty="0"/>
              <a:t>Execution times measured for forward convolutions seem to be </a:t>
            </a:r>
            <a:r>
              <a:rPr lang="en-US" sz="1800" b="1" i="0" u="none" strike="noStrike" baseline="0" dirty="0"/>
              <a:t>almost constant</a:t>
            </a:r>
            <a:r>
              <a:rPr lang="en-US" sz="1800" b="0" i="0" u="none" strike="noStrike" baseline="0" dirty="0"/>
              <a:t>, in contrast to what we’ve seen before.</a:t>
            </a:r>
            <a:endParaRPr lang="it-IT" dirty="0"/>
          </a:p>
        </p:txBody>
      </p:sp>
      <p:pic>
        <p:nvPicPr>
          <p:cNvPr id="8" name="Segnaposto contenuto 7" descr="Immagine che contiene testo, numero, schermata, menu&#10;&#10;Descrizione generata automaticamente">
            <a:extLst>
              <a:ext uri="{FF2B5EF4-FFF2-40B4-BE49-F238E27FC236}">
                <a16:creationId xmlns:a16="http://schemas.microsoft.com/office/drawing/2014/main" id="{FD047E81-EC0A-966E-7C65-4DEB5C18E71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687167" y="565150"/>
            <a:ext cx="4526315" cy="5521325"/>
          </a:xfrm>
          <a:prstGeom prst="roundRect">
            <a:avLst>
              <a:gd name="adj" fmla="val 20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9" name="Connettore diritto 8">
            <a:extLst>
              <a:ext uri="{FF2B5EF4-FFF2-40B4-BE49-F238E27FC236}">
                <a16:creationId xmlns:a16="http://schemas.microsoft.com/office/drawing/2014/main" id="{9FE7AD1F-F20F-F9F3-F58A-D9D5D05ACED1}"/>
              </a:ext>
            </a:extLst>
          </p:cNvPr>
          <p:cNvCxnSpPr>
            <a:cxnSpLocks/>
          </p:cNvCxnSpPr>
          <p:nvPr/>
        </p:nvCxnSpPr>
        <p:spPr>
          <a:xfrm>
            <a:off x="1587712" y="1523081"/>
            <a:ext cx="4294928" cy="0"/>
          </a:xfrm>
          <a:prstGeom prst="line">
            <a:avLst/>
          </a:prstGeom>
          <a:ln>
            <a:solidFill>
              <a:schemeClr val="bg2">
                <a:lumMod val="10000"/>
                <a:lumOff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20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D8063E-1405-A89B-06FB-3CB04C9C8FFC}"/>
              </a:ext>
            </a:extLst>
          </p:cNvPr>
          <p:cNvSpPr>
            <a:spLocks noGrp="1"/>
          </p:cNvSpPr>
          <p:nvPr>
            <p:ph type="title"/>
          </p:nvPr>
        </p:nvSpPr>
        <p:spPr>
          <a:xfrm>
            <a:off x="1587712" y="455362"/>
            <a:ext cx="4294928" cy="967038"/>
          </a:xfrm>
        </p:spPr>
        <p:txBody>
          <a:bodyPr>
            <a:normAutofit/>
          </a:bodyPr>
          <a:lstStyle/>
          <a:p>
            <a:r>
              <a:rPr lang="it-IT" sz="2900" dirty="0"/>
              <a:t>Performance </a:t>
            </a:r>
            <a:r>
              <a:rPr lang="it-IT" sz="2900" dirty="0" err="1"/>
              <a:t>analysis</a:t>
            </a:r>
            <a:r>
              <a:rPr lang="it-IT" sz="2900" dirty="0"/>
              <a:t>: </a:t>
            </a:r>
            <a:r>
              <a:rPr lang="it-IT" sz="2400" dirty="0"/>
              <a:t>ratio of </a:t>
            </a:r>
            <a:r>
              <a:rPr lang="it-IT" sz="2400" dirty="0" err="1"/>
              <a:t>improvement</a:t>
            </a:r>
            <a:endParaRPr lang="it-IT" dirty="0"/>
          </a:p>
        </p:txBody>
      </p:sp>
      <p:sp>
        <p:nvSpPr>
          <p:cNvPr id="4" name="Segnaposto testo 3">
            <a:extLst>
              <a:ext uri="{FF2B5EF4-FFF2-40B4-BE49-F238E27FC236}">
                <a16:creationId xmlns:a16="http://schemas.microsoft.com/office/drawing/2014/main" id="{9C78C0A9-4C4D-03AE-D887-0D4D77F95367}"/>
              </a:ext>
            </a:extLst>
          </p:cNvPr>
          <p:cNvSpPr>
            <a:spLocks noGrp="1"/>
          </p:cNvSpPr>
          <p:nvPr>
            <p:ph type="body" sz="half" idx="2"/>
          </p:nvPr>
        </p:nvSpPr>
        <p:spPr>
          <a:xfrm>
            <a:off x="1587712" y="2039873"/>
            <a:ext cx="4294928" cy="4046595"/>
          </a:xfrm>
        </p:spPr>
        <p:txBody>
          <a:bodyPr>
            <a:normAutofit lnSpcReduction="10000"/>
          </a:bodyPr>
          <a:lstStyle/>
          <a:p>
            <a:pPr algn="l"/>
            <a:r>
              <a:rPr lang="en-US" sz="1800" i="0" u="none" strike="noStrike" baseline="0" dirty="0"/>
              <a:t>Table 5 </a:t>
            </a:r>
            <a:r>
              <a:rPr lang="en-US" sz="1800" b="0" i="0" u="none" strike="noStrike" baseline="0" dirty="0"/>
              <a:t>highlights</a:t>
            </a:r>
          </a:p>
          <a:p>
            <a:pPr marL="285750" indent="-285750" algn="l">
              <a:buFont typeface="Arial" panose="020B0604020202020204" pitchFamily="34" charset="0"/>
              <a:buChar char="•"/>
            </a:pPr>
            <a:r>
              <a:rPr lang="en-US" sz="1800" dirty="0"/>
              <a:t>the </a:t>
            </a:r>
            <a:r>
              <a:rPr lang="en-US" sz="1800" b="0" i="0" u="none" strike="noStrike" baseline="0" dirty="0"/>
              <a:t>number of threads involved in the computation of the forward and backward convolutions </a:t>
            </a:r>
          </a:p>
          <a:p>
            <a:pPr marL="285750" indent="-285750" algn="l">
              <a:buFont typeface="Arial" panose="020B0604020202020204" pitchFamily="34" charset="0"/>
              <a:buChar char="•"/>
            </a:pPr>
            <a:r>
              <a:rPr lang="en-US" sz="1800" b="0" i="0" u="none" strike="noStrike" baseline="0" dirty="0"/>
              <a:t>improvement obtained by using the proposed parallel algorithm </a:t>
            </a:r>
          </a:p>
          <a:p>
            <a:pPr algn="l"/>
            <a:endParaRPr lang="en-US" sz="1800" b="0" i="0" u="none" strike="noStrike" baseline="0" dirty="0"/>
          </a:p>
          <a:p>
            <a:pPr algn="l"/>
            <a:r>
              <a:rPr lang="en-US" sz="1800" b="0" i="0" u="none" strike="noStrike" baseline="0" dirty="0"/>
              <a:t>The overall training and testing phases result to be up to </a:t>
            </a:r>
            <a:r>
              <a:rPr lang="en-US" sz="1800" b="1" i="0" u="none" strike="noStrike" baseline="0" dirty="0"/>
              <a:t>95 times </a:t>
            </a:r>
            <a:r>
              <a:rPr lang="en-US" sz="1800" b="0" i="0" u="none" strike="noStrike" baseline="0" dirty="0"/>
              <a:t>and </a:t>
            </a:r>
            <a:r>
              <a:rPr lang="en-US" sz="1800" b="1" i="0" u="none" strike="noStrike" baseline="0" dirty="0"/>
              <a:t>209 times faster</a:t>
            </a:r>
            <a:r>
              <a:rPr lang="en-US" sz="1800" b="0" i="0" u="none" strike="noStrike" baseline="0" dirty="0"/>
              <a:t>, respectively, in comparison to what we measured initially.</a:t>
            </a:r>
            <a:endParaRPr lang="it-IT" dirty="0"/>
          </a:p>
        </p:txBody>
      </p:sp>
      <p:pic>
        <p:nvPicPr>
          <p:cNvPr id="10" name="Segnaposto contenuto 9" descr="Immagine che contiene testo, numero, Carattere, Parallelo&#10;&#10;Descrizione generata automaticamente">
            <a:extLst>
              <a:ext uri="{FF2B5EF4-FFF2-40B4-BE49-F238E27FC236}">
                <a16:creationId xmlns:a16="http://schemas.microsoft.com/office/drawing/2014/main" id="{6006B572-6A19-8AB9-3637-3F59894B905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886500" y="565150"/>
            <a:ext cx="4127650" cy="5521325"/>
          </a:xfrm>
          <a:prstGeom prst="roundRect">
            <a:avLst>
              <a:gd name="adj" fmla="val 239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1" name="Connettore diritto 10">
            <a:extLst>
              <a:ext uri="{FF2B5EF4-FFF2-40B4-BE49-F238E27FC236}">
                <a16:creationId xmlns:a16="http://schemas.microsoft.com/office/drawing/2014/main" id="{10AC9AB1-CC9D-AF0F-FA70-FD508CD02017}"/>
              </a:ext>
            </a:extLst>
          </p:cNvPr>
          <p:cNvCxnSpPr>
            <a:cxnSpLocks/>
          </p:cNvCxnSpPr>
          <p:nvPr/>
        </p:nvCxnSpPr>
        <p:spPr>
          <a:xfrm>
            <a:off x="1587712" y="1523081"/>
            <a:ext cx="4294928" cy="0"/>
          </a:xfrm>
          <a:prstGeom prst="line">
            <a:avLst/>
          </a:prstGeom>
          <a:ln>
            <a:solidFill>
              <a:schemeClr val="bg2">
                <a:lumMod val="10000"/>
                <a:lumOff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74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C78C0A9-4C4D-03AE-D887-0D4D77F95367}"/>
              </a:ext>
            </a:extLst>
          </p:cNvPr>
          <p:cNvSpPr>
            <a:spLocks noGrp="1"/>
          </p:cNvSpPr>
          <p:nvPr>
            <p:ph type="body" sz="half" idx="2"/>
          </p:nvPr>
        </p:nvSpPr>
        <p:spPr>
          <a:xfrm>
            <a:off x="1587711" y="1538381"/>
            <a:ext cx="3585867" cy="5083789"/>
          </a:xfrm>
        </p:spPr>
        <p:txBody>
          <a:bodyPr>
            <a:normAutofit/>
          </a:bodyPr>
          <a:lstStyle/>
          <a:p>
            <a:r>
              <a:rPr lang="en-US" sz="1400" b="1" dirty="0" err="1"/>
              <a:t>nvprof</a:t>
            </a:r>
            <a:r>
              <a:rPr lang="en-US" sz="1400" dirty="0"/>
              <a:t> enables the collection of a timeline of CUDA-related activities on both CPU and GPU.</a:t>
            </a:r>
          </a:p>
          <a:p>
            <a:r>
              <a:rPr lang="it-IT" sz="1400" dirty="0" err="1"/>
              <a:t>We</a:t>
            </a:r>
            <a:r>
              <a:rPr lang="it-IT" sz="1400" dirty="0"/>
              <a:t> </a:t>
            </a:r>
            <a:r>
              <a:rPr lang="it-IT" sz="1400" dirty="0" err="1"/>
              <a:t>used</a:t>
            </a:r>
            <a:r>
              <a:rPr lang="it-IT" sz="1400" dirty="0"/>
              <a:t> the option </a:t>
            </a:r>
            <a:r>
              <a:rPr lang="it-IT" sz="1400" i="1" dirty="0"/>
              <a:t>–</a:t>
            </a:r>
            <a:r>
              <a:rPr lang="it-IT" sz="1400" i="1" dirty="0" err="1"/>
              <a:t>print-gpu-summary</a:t>
            </a:r>
            <a:r>
              <a:rPr lang="it-IT" sz="1400" i="1" dirty="0"/>
              <a:t>, </a:t>
            </a:r>
            <a:r>
              <a:rPr lang="en-US" sz="1400" dirty="0"/>
              <a:t>which prints a summary of the activities on the GPU (including CUDA kernels and </a:t>
            </a:r>
            <a:r>
              <a:rPr lang="en-US" sz="1400" dirty="0" err="1"/>
              <a:t>memcpy’s</a:t>
            </a:r>
            <a:r>
              <a:rPr lang="en-US" sz="1400" dirty="0"/>
              <a:t>/</a:t>
            </a:r>
            <a:r>
              <a:rPr lang="en-US" sz="1400" dirty="0" err="1"/>
              <a:t>memset’s</a:t>
            </a:r>
            <a:r>
              <a:rPr lang="en-US" sz="1400" dirty="0"/>
              <a:t>).</a:t>
            </a:r>
          </a:p>
          <a:p>
            <a:r>
              <a:rPr lang="en-US" sz="1400" dirty="0"/>
              <a:t>The total number of calls for </a:t>
            </a:r>
            <a:r>
              <a:rPr lang="en-US" sz="1400" i="1" dirty="0" err="1"/>
              <a:t>cudaConvolve</a:t>
            </a:r>
            <a:r>
              <a:rPr lang="en-US" sz="1400" i="1" dirty="0"/>
              <a:t>_, CUDA </a:t>
            </a:r>
            <a:r>
              <a:rPr lang="en-US" sz="1400" i="1" dirty="0" err="1"/>
              <a:t>memset</a:t>
            </a:r>
            <a:r>
              <a:rPr lang="en-US" sz="1400" i="1" dirty="0"/>
              <a:t>, CUDA </a:t>
            </a:r>
            <a:r>
              <a:rPr lang="en-US" sz="1400" i="1" dirty="0" err="1"/>
              <a:t>memcpy</a:t>
            </a:r>
            <a:r>
              <a:rPr lang="en-US" sz="1400" i="1" dirty="0"/>
              <a:t> </a:t>
            </a:r>
            <a:r>
              <a:rPr lang="en-US" sz="1400" i="1" dirty="0" err="1"/>
              <a:t>DtoH</a:t>
            </a:r>
            <a:r>
              <a:rPr lang="en-US" sz="1400" i="1" dirty="0"/>
              <a:t> </a:t>
            </a:r>
            <a:r>
              <a:rPr lang="en-US" sz="1400" dirty="0"/>
              <a:t>is 10125, while for </a:t>
            </a:r>
            <a:r>
              <a:rPr lang="en-US" sz="1400" i="1" dirty="0"/>
              <a:t>CUDA </a:t>
            </a:r>
            <a:r>
              <a:rPr lang="en-US" sz="1400" i="1" dirty="0" err="1"/>
              <a:t>memcpy</a:t>
            </a:r>
            <a:r>
              <a:rPr lang="en-US" sz="1400" i="1" dirty="0"/>
              <a:t> </a:t>
            </a:r>
            <a:r>
              <a:rPr lang="en-US" sz="1400" i="1" dirty="0" err="1"/>
              <a:t>HtoD</a:t>
            </a:r>
            <a:r>
              <a:rPr lang="en-US" sz="1400" dirty="0"/>
              <a:t> is 20250.</a:t>
            </a:r>
          </a:p>
          <a:p>
            <a:endParaRPr lang="en-US" sz="1400" dirty="0"/>
          </a:p>
          <a:p>
            <a:r>
              <a:rPr lang="en-US" sz="1400" b="1" dirty="0"/>
              <a:t>Most of the execution time is spent on </a:t>
            </a:r>
            <a:r>
              <a:rPr lang="en-US" sz="1400" b="1" dirty="0" err="1"/>
              <a:t>cudaConvolve</a:t>
            </a:r>
            <a:r>
              <a:rPr lang="en-US" sz="1400" b="1" dirty="0"/>
              <a:t>_ function, and its time percentage increases with the size of the kernel</a:t>
            </a:r>
            <a:r>
              <a:rPr lang="en-US" sz="1400" dirty="0"/>
              <a:t>.</a:t>
            </a:r>
          </a:p>
          <a:p>
            <a:endParaRPr lang="en-US" sz="1400" dirty="0"/>
          </a:p>
          <a:p>
            <a:endParaRPr lang="en-US" sz="1400" dirty="0"/>
          </a:p>
        </p:txBody>
      </p:sp>
      <p:pic>
        <p:nvPicPr>
          <p:cNvPr id="7" name="Segnaposto contenuto 6">
            <a:extLst>
              <a:ext uri="{FF2B5EF4-FFF2-40B4-BE49-F238E27FC236}">
                <a16:creationId xmlns:a16="http://schemas.microsoft.com/office/drawing/2014/main" id="{FD485702-CBC3-1296-361E-F6BCAB9B881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8" r="8"/>
          <a:stretch/>
        </p:blipFill>
        <p:spPr>
          <a:xfrm>
            <a:off x="5269832" y="1538382"/>
            <a:ext cx="6633411" cy="5083790"/>
          </a:xfrm>
          <a:prstGeom prst="roundRect">
            <a:avLst>
              <a:gd name="adj" fmla="val 3583"/>
            </a:avLst>
          </a:prstGeom>
          <a:ln>
            <a:noFill/>
          </a:ln>
          <a:effectLst/>
        </p:spPr>
      </p:pic>
      <p:sp>
        <p:nvSpPr>
          <p:cNvPr id="10" name="Titolo 1">
            <a:extLst>
              <a:ext uri="{FF2B5EF4-FFF2-40B4-BE49-F238E27FC236}">
                <a16:creationId xmlns:a16="http://schemas.microsoft.com/office/drawing/2014/main" id="{BF2956F8-08FC-CB0D-E6D0-FFF8FA9C8782}"/>
              </a:ext>
            </a:extLst>
          </p:cNvPr>
          <p:cNvSpPr>
            <a:spLocks noGrp="1"/>
          </p:cNvSpPr>
          <p:nvPr>
            <p:ph type="title"/>
          </p:nvPr>
        </p:nvSpPr>
        <p:spPr>
          <a:xfrm>
            <a:off x="1587710" y="455363"/>
            <a:ext cx="9486690" cy="765252"/>
          </a:xfrm>
        </p:spPr>
        <p:txBody>
          <a:bodyPr>
            <a:normAutofit/>
          </a:bodyPr>
          <a:lstStyle/>
          <a:p>
            <a:r>
              <a:rPr lang="it-IT" sz="4400" dirty="0"/>
              <a:t>Performance </a:t>
            </a:r>
            <a:r>
              <a:rPr lang="it-IT" sz="4400" dirty="0" err="1"/>
              <a:t>analysis</a:t>
            </a:r>
            <a:r>
              <a:rPr lang="it-IT" sz="4400" dirty="0"/>
              <a:t>: </a:t>
            </a:r>
            <a:r>
              <a:rPr lang="it-IT" sz="3600" b="0" dirty="0"/>
              <a:t>profiling</a:t>
            </a:r>
            <a:endParaRPr lang="it-IT" sz="4400" b="0" dirty="0"/>
          </a:p>
        </p:txBody>
      </p:sp>
      <p:cxnSp>
        <p:nvCxnSpPr>
          <p:cNvPr id="11" name="Connettore diritto 10">
            <a:extLst>
              <a:ext uri="{FF2B5EF4-FFF2-40B4-BE49-F238E27FC236}">
                <a16:creationId xmlns:a16="http://schemas.microsoft.com/office/drawing/2014/main" id="{73183120-7831-7AD8-BAAB-F94A620060CE}"/>
              </a:ext>
            </a:extLst>
          </p:cNvPr>
          <p:cNvCxnSpPr>
            <a:cxnSpLocks/>
          </p:cNvCxnSpPr>
          <p:nvPr/>
        </p:nvCxnSpPr>
        <p:spPr>
          <a:xfrm flipV="1">
            <a:off x="1625838" y="1261288"/>
            <a:ext cx="10277405" cy="13371"/>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10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726A72-98FD-AD32-6B03-DD05C22B9493}"/>
              </a:ext>
            </a:extLst>
          </p:cNvPr>
          <p:cNvSpPr>
            <a:spLocks noGrp="1"/>
          </p:cNvSpPr>
          <p:nvPr>
            <p:ph type="title"/>
          </p:nvPr>
        </p:nvSpPr>
        <p:spPr/>
        <p:txBody>
          <a:bodyPr/>
          <a:lstStyle/>
          <a:p>
            <a:r>
              <a:rPr lang="it-IT" dirty="0" err="1"/>
              <a:t>Usage</a:t>
            </a:r>
            <a:r>
              <a:rPr lang="it-IT" dirty="0"/>
              <a:t> </a:t>
            </a:r>
            <a:r>
              <a:rPr lang="it-IT" dirty="0" err="1"/>
              <a:t>examples</a:t>
            </a:r>
            <a:r>
              <a:rPr lang="it-IT" dirty="0"/>
              <a:t>: </a:t>
            </a:r>
            <a:r>
              <a:rPr lang="it-IT" sz="3200" b="0" dirty="0"/>
              <a:t>options</a:t>
            </a:r>
            <a:endParaRPr lang="it-IT" b="0" dirty="0"/>
          </a:p>
        </p:txBody>
      </p:sp>
      <p:pic>
        <p:nvPicPr>
          <p:cNvPr id="5" name="Segnaposto contenuto 4" descr="Immagine che contiene testo, schermata, numero, Carattere&#10;&#10;Descrizione generata automaticamente">
            <a:extLst>
              <a:ext uri="{FF2B5EF4-FFF2-40B4-BE49-F238E27FC236}">
                <a16:creationId xmlns:a16="http://schemas.microsoft.com/office/drawing/2014/main" id="{48F4FE8A-7030-4305-629E-F959B28A0D9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754497" y="2684686"/>
            <a:ext cx="7153116" cy="3348487"/>
          </a:xfrm>
          <a:prstGeom prst="roundRect">
            <a:avLst>
              <a:gd name="adj" fmla="val 240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Connettore diritto 5">
            <a:extLst>
              <a:ext uri="{FF2B5EF4-FFF2-40B4-BE49-F238E27FC236}">
                <a16:creationId xmlns:a16="http://schemas.microsoft.com/office/drawing/2014/main" id="{D05A33F8-A511-04CF-4641-9E95B749CFA6}"/>
              </a:ext>
            </a:extLst>
          </p:cNvPr>
          <p:cNvCxnSpPr/>
          <p:nvPr/>
        </p:nvCxnSpPr>
        <p:spPr>
          <a:xfrm>
            <a:off x="1625838" y="1435768"/>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E6D4394D-4E59-82A8-0C72-18633F423A7D}"/>
              </a:ext>
            </a:extLst>
          </p:cNvPr>
          <p:cNvSpPr txBox="1"/>
          <p:nvPr/>
        </p:nvSpPr>
        <p:spPr>
          <a:xfrm>
            <a:off x="1625836" y="1767840"/>
            <a:ext cx="9547489" cy="584775"/>
          </a:xfrm>
          <a:prstGeom prst="rect">
            <a:avLst/>
          </a:prstGeom>
          <a:noFill/>
        </p:spPr>
        <p:txBody>
          <a:bodyPr wrap="square" rtlCol="0">
            <a:spAutoFit/>
          </a:bodyPr>
          <a:lstStyle/>
          <a:p>
            <a:pPr algn="l"/>
            <a:r>
              <a:rPr lang="en-US" sz="1600" b="0" i="0" u="none" strike="noStrike" baseline="0" dirty="0"/>
              <a:t>Table 6 resumes the options, in common between all the files, for tweaking the </a:t>
            </a:r>
            <a:r>
              <a:rPr lang="it-IT" sz="1600" b="0" i="0" u="none" strike="noStrike" baseline="0" dirty="0" err="1"/>
              <a:t>hyperparameters</a:t>
            </a:r>
            <a:r>
              <a:rPr lang="it-IT" sz="1600" b="0" i="0" u="none" strike="noStrike" baseline="0" dirty="0"/>
              <a:t> of </a:t>
            </a:r>
          </a:p>
          <a:p>
            <a:pPr algn="l"/>
            <a:r>
              <a:rPr lang="it-IT" sz="1600" b="0" i="0" u="none" strike="noStrike" baseline="0" dirty="0"/>
              <a:t>the training.</a:t>
            </a:r>
            <a:endParaRPr lang="it-IT" sz="1600" dirty="0"/>
          </a:p>
        </p:txBody>
      </p:sp>
    </p:spTree>
    <p:extLst>
      <p:ext uri="{BB962C8B-B14F-4D97-AF65-F5344CB8AC3E}">
        <p14:creationId xmlns:p14="http://schemas.microsoft.com/office/powerpoint/2010/main" val="436408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726A72-98FD-AD32-6B03-DD05C22B9493}"/>
              </a:ext>
            </a:extLst>
          </p:cNvPr>
          <p:cNvSpPr>
            <a:spLocks noGrp="1"/>
          </p:cNvSpPr>
          <p:nvPr>
            <p:ph type="title"/>
          </p:nvPr>
        </p:nvSpPr>
        <p:spPr>
          <a:xfrm>
            <a:off x="1453118" y="470370"/>
            <a:ext cx="9486690" cy="907914"/>
          </a:xfrm>
        </p:spPr>
        <p:txBody>
          <a:bodyPr>
            <a:normAutofit/>
          </a:bodyPr>
          <a:lstStyle/>
          <a:p>
            <a:r>
              <a:rPr lang="it-IT" sz="4000" dirty="0" err="1"/>
              <a:t>Usage</a:t>
            </a:r>
            <a:r>
              <a:rPr lang="it-IT" sz="4000" dirty="0"/>
              <a:t> </a:t>
            </a:r>
            <a:r>
              <a:rPr lang="it-IT" sz="4000" dirty="0" err="1"/>
              <a:t>examples</a:t>
            </a:r>
            <a:r>
              <a:rPr lang="it-IT" sz="3200" dirty="0"/>
              <a:t>:</a:t>
            </a:r>
            <a:r>
              <a:rPr lang="it-IT" sz="3200" b="0" dirty="0"/>
              <a:t>  </a:t>
            </a:r>
            <a:r>
              <a:rPr lang="it-IT" sz="3200" b="0" dirty="0" err="1"/>
              <a:t>convGradientDescent.c</a:t>
            </a:r>
            <a:endParaRPr lang="it-IT" sz="4000" b="0" dirty="0"/>
          </a:p>
        </p:txBody>
      </p:sp>
      <p:cxnSp>
        <p:nvCxnSpPr>
          <p:cNvPr id="3" name="Connettore diritto 2">
            <a:extLst>
              <a:ext uri="{FF2B5EF4-FFF2-40B4-BE49-F238E27FC236}">
                <a16:creationId xmlns:a16="http://schemas.microsoft.com/office/drawing/2014/main" id="{DB75F315-3612-E1AC-A4F9-E72C8FAA17D5}"/>
              </a:ext>
            </a:extLst>
          </p:cNvPr>
          <p:cNvCxnSpPr>
            <a:cxnSpLocks/>
          </p:cNvCxnSpPr>
          <p:nvPr/>
        </p:nvCxnSpPr>
        <p:spPr>
          <a:xfrm>
            <a:off x="1453118" y="1283368"/>
            <a:ext cx="10413762"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pic>
        <p:nvPicPr>
          <p:cNvPr id="8" name="Immagine 7" descr="Immagine che contiene testo, schermata&#10;&#10;Descrizione generata automaticamente">
            <a:extLst>
              <a:ext uri="{FF2B5EF4-FFF2-40B4-BE49-F238E27FC236}">
                <a16:creationId xmlns:a16="http://schemas.microsoft.com/office/drawing/2014/main" id="{AB9D77E4-06AE-A047-8652-055E5EA0B1A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53118" y="1483359"/>
            <a:ext cx="7015364" cy="5039361"/>
          </a:xfrm>
          <a:prstGeom prst="roundRect">
            <a:avLst>
              <a:gd name="adj" fmla="val 3562"/>
            </a:avLst>
          </a:prstGeom>
          <a:ln w="6350">
            <a:solidFill>
              <a:schemeClr val="tx2"/>
            </a:solidFill>
          </a:ln>
          <a:effectLst/>
        </p:spPr>
      </p:pic>
      <p:pic>
        <p:nvPicPr>
          <p:cNvPr id="12" name="Immagine 11" descr="Immagine che contiene testo, schermata, design&#10;&#10;Descrizione generata automaticamente">
            <a:extLst>
              <a:ext uri="{FF2B5EF4-FFF2-40B4-BE49-F238E27FC236}">
                <a16:creationId xmlns:a16="http://schemas.microsoft.com/office/drawing/2014/main" id="{F75383E1-EFEA-4810-4A3E-F5D94B2DFD3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691380" y="1658209"/>
            <a:ext cx="5175500" cy="4689659"/>
          </a:xfrm>
          <a:prstGeom prst="roundRect">
            <a:avLst>
              <a:gd name="adj" fmla="val 3331"/>
            </a:avLst>
          </a:prstGeom>
          <a:ln w="6350">
            <a:solidFill>
              <a:schemeClr val="tx2"/>
            </a:solidFill>
          </a:ln>
          <a:effectLst/>
        </p:spPr>
      </p:pic>
    </p:spTree>
    <p:extLst>
      <p:ext uri="{BB962C8B-B14F-4D97-AF65-F5344CB8AC3E}">
        <p14:creationId xmlns:p14="http://schemas.microsoft.com/office/powerpoint/2010/main" val="3379732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7151B-1ADC-C3D9-CCE5-B8B14CF9CAC6}"/>
              </a:ext>
            </a:extLst>
          </p:cNvPr>
          <p:cNvSpPr>
            <a:spLocks noGrp="1"/>
          </p:cNvSpPr>
          <p:nvPr>
            <p:ph type="title"/>
          </p:nvPr>
        </p:nvSpPr>
        <p:spPr/>
        <p:txBody>
          <a:bodyPr/>
          <a:lstStyle/>
          <a:p>
            <a:r>
              <a:rPr lang="it-IT" dirty="0" err="1"/>
              <a:t>Outlines</a:t>
            </a:r>
            <a:endParaRPr lang="it-IT" dirty="0"/>
          </a:p>
        </p:txBody>
      </p:sp>
      <p:cxnSp>
        <p:nvCxnSpPr>
          <p:cNvPr id="6" name="Connettore diritto 5">
            <a:extLst>
              <a:ext uri="{FF2B5EF4-FFF2-40B4-BE49-F238E27FC236}">
                <a16:creationId xmlns:a16="http://schemas.microsoft.com/office/drawing/2014/main" id="{0E26FFF3-51BB-527C-915E-2EE11628AB4E}"/>
              </a:ext>
            </a:extLst>
          </p:cNvPr>
          <p:cNvCxnSpPr/>
          <p:nvPr/>
        </p:nvCxnSpPr>
        <p:spPr>
          <a:xfrm>
            <a:off x="1587709" y="2509520"/>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B93162D7-C89F-D423-DCC7-4C96E4136134}"/>
              </a:ext>
            </a:extLst>
          </p:cNvPr>
          <p:cNvCxnSpPr/>
          <p:nvPr/>
        </p:nvCxnSpPr>
        <p:spPr>
          <a:xfrm>
            <a:off x="1587709" y="4761832"/>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7" name="Gruppo 16">
            <a:extLst>
              <a:ext uri="{FF2B5EF4-FFF2-40B4-BE49-F238E27FC236}">
                <a16:creationId xmlns:a16="http://schemas.microsoft.com/office/drawing/2014/main" id="{02D78F08-0C10-1A69-5D50-8F72970C4151}"/>
              </a:ext>
            </a:extLst>
          </p:cNvPr>
          <p:cNvGrpSpPr/>
          <p:nvPr/>
        </p:nvGrpSpPr>
        <p:grpSpPr>
          <a:xfrm>
            <a:off x="1608025" y="2698903"/>
            <a:ext cx="9446055" cy="1835816"/>
            <a:chOff x="1587705" y="2745378"/>
            <a:chExt cx="9446055" cy="1835816"/>
          </a:xfrm>
        </p:grpSpPr>
        <p:sp>
          <p:nvSpPr>
            <p:cNvPr id="5" name="CasellaDiTesto 4">
              <a:extLst>
                <a:ext uri="{FF2B5EF4-FFF2-40B4-BE49-F238E27FC236}">
                  <a16:creationId xmlns:a16="http://schemas.microsoft.com/office/drawing/2014/main" id="{9D5FE111-F6A8-682E-9F14-C5FC451BFFC5}"/>
                </a:ext>
              </a:extLst>
            </p:cNvPr>
            <p:cNvSpPr txBox="1"/>
            <p:nvPr/>
          </p:nvSpPr>
          <p:spPr>
            <a:xfrm>
              <a:off x="1587706" y="2745378"/>
              <a:ext cx="4508294" cy="369332"/>
            </a:xfrm>
            <a:prstGeom prst="rect">
              <a:avLst/>
            </a:prstGeom>
            <a:solidFill>
              <a:schemeClr val="bg1"/>
            </a:solidFill>
          </p:spPr>
          <p:txBody>
            <a:bodyPr wrap="square" rtlCol="0">
              <a:spAutoFit/>
            </a:bodyPr>
            <a:lstStyle/>
            <a:p>
              <a:r>
                <a:rPr lang="it-IT" b="1" dirty="0"/>
                <a:t>01     </a:t>
              </a:r>
              <a:r>
                <a:rPr lang="it-IT" dirty="0"/>
                <a:t>Project </a:t>
              </a:r>
              <a:r>
                <a:rPr lang="it-IT" dirty="0" err="1"/>
                <a:t>definition</a:t>
              </a:r>
              <a:r>
                <a:rPr lang="it-IT" dirty="0"/>
                <a:t> and </a:t>
              </a:r>
              <a:r>
                <a:rPr lang="it-IT" dirty="0" err="1"/>
                <a:t>analysis</a:t>
              </a:r>
              <a:endParaRPr lang="it-IT" b="1" dirty="0"/>
            </a:p>
          </p:txBody>
        </p:sp>
        <p:sp>
          <p:nvSpPr>
            <p:cNvPr id="8" name="CasellaDiTesto 7">
              <a:extLst>
                <a:ext uri="{FF2B5EF4-FFF2-40B4-BE49-F238E27FC236}">
                  <a16:creationId xmlns:a16="http://schemas.microsoft.com/office/drawing/2014/main" id="{8ECAB1A7-9274-40B9-E14E-955A9E323008}"/>
                </a:ext>
              </a:extLst>
            </p:cNvPr>
            <p:cNvSpPr txBox="1"/>
            <p:nvPr/>
          </p:nvSpPr>
          <p:spPr>
            <a:xfrm>
              <a:off x="1587705" y="3228945"/>
              <a:ext cx="4508293" cy="369332"/>
            </a:xfrm>
            <a:prstGeom prst="rect">
              <a:avLst/>
            </a:prstGeom>
            <a:solidFill>
              <a:schemeClr val="bg1"/>
            </a:solidFill>
          </p:spPr>
          <p:txBody>
            <a:bodyPr wrap="square" rtlCol="0">
              <a:spAutoFit/>
            </a:bodyPr>
            <a:lstStyle/>
            <a:p>
              <a:r>
                <a:rPr lang="it-IT" b="1" dirty="0"/>
                <a:t>02    </a:t>
              </a:r>
              <a:r>
                <a:rPr lang="it-IT" dirty="0"/>
                <a:t>Input and output</a:t>
              </a:r>
              <a:endParaRPr lang="it-IT" b="1" dirty="0"/>
            </a:p>
          </p:txBody>
        </p:sp>
        <p:sp>
          <p:nvSpPr>
            <p:cNvPr id="9" name="CasellaDiTesto 8">
              <a:extLst>
                <a:ext uri="{FF2B5EF4-FFF2-40B4-BE49-F238E27FC236}">
                  <a16:creationId xmlns:a16="http://schemas.microsoft.com/office/drawing/2014/main" id="{9DBE7A2E-035C-FE31-45F1-FA6748754B0E}"/>
                </a:ext>
              </a:extLst>
            </p:cNvPr>
            <p:cNvSpPr txBox="1"/>
            <p:nvPr/>
          </p:nvSpPr>
          <p:spPr>
            <a:xfrm>
              <a:off x="1587706" y="3717592"/>
              <a:ext cx="4508292" cy="369332"/>
            </a:xfrm>
            <a:prstGeom prst="rect">
              <a:avLst/>
            </a:prstGeom>
            <a:solidFill>
              <a:schemeClr val="bg1"/>
            </a:solidFill>
          </p:spPr>
          <p:txBody>
            <a:bodyPr wrap="square" rtlCol="0">
              <a:spAutoFit/>
            </a:bodyPr>
            <a:lstStyle/>
            <a:p>
              <a:r>
                <a:rPr lang="it-IT" b="1" dirty="0"/>
                <a:t>03    </a:t>
              </a:r>
              <a:r>
                <a:rPr lang="it-IT" dirty="0" err="1"/>
                <a:t>Algorithm</a:t>
              </a:r>
              <a:r>
                <a:rPr lang="it-IT" dirty="0"/>
                <a:t> </a:t>
              </a:r>
              <a:r>
                <a:rPr lang="it-IT" dirty="0" err="1"/>
                <a:t>description</a:t>
              </a:r>
              <a:endParaRPr lang="it-IT" b="1" dirty="0"/>
            </a:p>
          </p:txBody>
        </p:sp>
        <p:sp>
          <p:nvSpPr>
            <p:cNvPr id="10" name="CasellaDiTesto 9">
              <a:extLst>
                <a:ext uri="{FF2B5EF4-FFF2-40B4-BE49-F238E27FC236}">
                  <a16:creationId xmlns:a16="http://schemas.microsoft.com/office/drawing/2014/main" id="{477A9121-7583-7E36-0F4D-E257861292F9}"/>
                </a:ext>
              </a:extLst>
            </p:cNvPr>
            <p:cNvSpPr txBox="1"/>
            <p:nvPr/>
          </p:nvSpPr>
          <p:spPr>
            <a:xfrm>
              <a:off x="1587706" y="4211862"/>
              <a:ext cx="4425436" cy="369332"/>
            </a:xfrm>
            <a:prstGeom prst="rect">
              <a:avLst/>
            </a:prstGeom>
            <a:solidFill>
              <a:schemeClr val="bg1"/>
            </a:solidFill>
          </p:spPr>
          <p:txBody>
            <a:bodyPr wrap="square" rtlCol="0">
              <a:spAutoFit/>
            </a:bodyPr>
            <a:lstStyle/>
            <a:p>
              <a:r>
                <a:rPr lang="it-IT" b="1" dirty="0"/>
                <a:t>04   </a:t>
              </a:r>
              <a:r>
                <a:rPr lang="it-IT" dirty="0"/>
                <a:t> </a:t>
              </a:r>
              <a:r>
                <a:rPr lang="it-IT" dirty="0" err="1"/>
                <a:t>Implemented</a:t>
              </a:r>
              <a:r>
                <a:rPr lang="it-IT" dirty="0"/>
                <a:t> </a:t>
              </a:r>
              <a:r>
                <a:rPr lang="it-IT" dirty="0" err="1"/>
                <a:t>routines</a:t>
              </a:r>
              <a:endParaRPr lang="it-IT" b="1" dirty="0"/>
            </a:p>
          </p:txBody>
        </p:sp>
        <p:sp>
          <p:nvSpPr>
            <p:cNvPr id="14" name="CasellaDiTesto 13">
              <a:extLst>
                <a:ext uri="{FF2B5EF4-FFF2-40B4-BE49-F238E27FC236}">
                  <a16:creationId xmlns:a16="http://schemas.microsoft.com/office/drawing/2014/main" id="{7167D2A3-2C62-858E-C8CE-2386F5FA12C1}"/>
                </a:ext>
              </a:extLst>
            </p:cNvPr>
            <p:cNvSpPr txBox="1"/>
            <p:nvPr/>
          </p:nvSpPr>
          <p:spPr>
            <a:xfrm>
              <a:off x="6525466" y="2745378"/>
              <a:ext cx="4508294" cy="369332"/>
            </a:xfrm>
            <a:prstGeom prst="rect">
              <a:avLst/>
            </a:prstGeom>
            <a:solidFill>
              <a:schemeClr val="bg1"/>
            </a:solidFill>
          </p:spPr>
          <p:txBody>
            <a:bodyPr wrap="square" rtlCol="0">
              <a:spAutoFit/>
            </a:bodyPr>
            <a:lstStyle/>
            <a:p>
              <a:r>
                <a:rPr lang="it-IT" b="1" dirty="0"/>
                <a:t>05    </a:t>
              </a:r>
              <a:r>
                <a:rPr lang="it-IT" dirty="0"/>
                <a:t>Performance </a:t>
              </a:r>
              <a:r>
                <a:rPr lang="it-IT" dirty="0" err="1"/>
                <a:t>analysis</a:t>
              </a:r>
              <a:endParaRPr lang="it-IT" b="1" dirty="0"/>
            </a:p>
          </p:txBody>
        </p:sp>
        <p:sp>
          <p:nvSpPr>
            <p:cNvPr id="15" name="CasellaDiTesto 14">
              <a:extLst>
                <a:ext uri="{FF2B5EF4-FFF2-40B4-BE49-F238E27FC236}">
                  <a16:creationId xmlns:a16="http://schemas.microsoft.com/office/drawing/2014/main" id="{B312CF2D-F35B-C6B7-46D5-6CBBB9EC5F2C}"/>
                </a:ext>
              </a:extLst>
            </p:cNvPr>
            <p:cNvSpPr txBox="1"/>
            <p:nvPr/>
          </p:nvSpPr>
          <p:spPr>
            <a:xfrm>
              <a:off x="6506722" y="3228945"/>
              <a:ext cx="4508294" cy="369332"/>
            </a:xfrm>
            <a:prstGeom prst="rect">
              <a:avLst/>
            </a:prstGeom>
            <a:solidFill>
              <a:schemeClr val="bg1"/>
            </a:solidFill>
          </p:spPr>
          <p:txBody>
            <a:bodyPr wrap="square" rtlCol="0">
              <a:spAutoFit/>
            </a:bodyPr>
            <a:lstStyle/>
            <a:p>
              <a:r>
                <a:rPr lang="it-IT" b="1" dirty="0"/>
                <a:t>06    </a:t>
              </a:r>
              <a:r>
                <a:rPr lang="it-IT" dirty="0" err="1"/>
                <a:t>Usage</a:t>
              </a:r>
              <a:r>
                <a:rPr lang="it-IT" dirty="0"/>
                <a:t> </a:t>
              </a:r>
              <a:r>
                <a:rPr lang="it-IT" dirty="0" err="1"/>
                <a:t>examples</a:t>
              </a:r>
              <a:endParaRPr lang="it-IT" b="1" dirty="0"/>
            </a:p>
          </p:txBody>
        </p:sp>
        <p:sp>
          <p:nvSpPr>
            <p:cNvPr id="16" name="CasellaDiTesto 15">
              <a:extLst>
                <a:ext uri="{FF2B5EF4-FFF2-40B4-BE49-F238E27FC236}">
                  <a16:creationId xmlns:a16="http://schemas.microsoft.com/office/drawing/2014/main" id="{75185145-A13C-7521-368C-2F904726D155}"/>
                </a:ext>
              </a:extLst>
            </p:cNvPr>
            <p:cNvSpPr txBox="1"/>
            <p:nvPr/>
          </p:nvSpPr>
          <p:spPr>
            <a:xfrm>
              <a:off x="6525466" y="3712512"/>
              <a:ext cx="4508294" cy="369332"/>
            </a:xfrm>
            <a:prstGeom prst="rect">
              <a:avLst/>
            </a:prstGeom>
            <a:solidFill>
              <a:schemeClr val="bg1"/>
            </a:solidFill>
          </p:spPr>
          <p:txBody>
            <a:bodyPr wrap="square" rtlCol="0">
              <a:spAutoFit/>
            </a:bodyPr>
            <a:lstStyle/>
            <a:p>
              <a:r>
                <a:rPr lang="it-IT" b="1" dirty="0"/>
                <a:t>07    </a:t>
              </a:r>
              <a:r>
                <a:rPr lang="it-IT" dirty="0" err="1"/>
                <a:t>References</a:t>
              </a:r>
              <a:endParaRPr lang="it-IT" b="1" dirty="0"/>
            </a:p>
          </p:txBody>
        </p:sp>
      </p:grpSp>
    </p:spTree>
    <p:extLst>
      <p:ext uri="{BB962C8B-B14F-4D97-AF65-F5344CB8AC3E}">
        <p14:creationId xmlns:p14="http://schemas.microsoft.com/office/powerpoint/2010/main" val="588232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726A72-98FD-AD32-6B03-DD05C22B9493}"/>
              </a:ext>
            </a:extLst>
          </p:cNvPr>
          <p:cNvSpPr>
            <a:spLocks noGrp="1"/>
          </p:cNvSpPr>
          <p:nvPr>
            <p:ph type="title"/>
          </p:nvPr>
        </p:nvSpPr>
        <p:spPr>
          <a:xfrm>
            <a:off x="1453118" y="470370"/>
            <a:ext cx="9486690" cy="907914"/>
          </a:xfrm>
        </p:spPr>
        <p:txBody>
          <a:bodyPr>
            <a:normAutofit fontScale="90000"/>
          </a:bodyPr>
          <a:lstStyle/>
          <a:p>
            <a:r>
              <a:rPr lang="it-IT" dirty="0" err="1"/>
              <a:t>Usage</a:t>
            </a:r>
            <a:r>
              <a:rPr lang="it-IT" dirty="0"/>
              <a:t> </a:t>
            </a:r>
            <a:r>
              <a:rPr lang="it-IT" dirty="0" err="1"/>
              <a:t>examples</a:t>
            </a:r>
            <a:r>
              <a:rPr lang="it-IT" dirty="0"/>
              <a:t>: </a:t>
            </a:r>
            <a:r>
              <a:rPr lang="it-IT" sz="3100" b="0" dirty="0"/>
              <a:t>cudaConvGradientDescent.cu</a:t>
            </a:r>
            <a:endParaRPr lang="it-IT" b="0" dirty="0"/>
          </a:p>
        </p:txBody>
      </p:sp>
      <p:cxnSp>
        <p:nvCxnSpPr>
          <p:cNvPr id="3" name="Connettore diritto 2">
            <a:extLst>
              <a:ext uri="{FF2B5EF4-FFF2-40B4-BE49-F238E27FC236}">
                <a16:creationId xmlns:a16="http://schemas.microsoft.com/office/drawing/2014/main" id="{DB75F315-3612-E1AC-A4F9-E72C8FAA17D5}"/>
              </a:ext>
            </a:extLst>
          </p:cNvPr>
          <p:cNvCxnSpPr>
            <a:cxnSpLocks/>
          </p:cNvCxnSpPr>
          <p:nvPr/>
        </p:nvCxnSpPr>
        <p:spPr>
          <a:xfrm>
            <a:off x="1453118" y="1283368"/>
            <a:ext cx="10413762"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AB9D77E4-06AE-A047-8652-055E5EA0B1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303" b="932"/>
          <a:stretch/>
        </p:blipFill>
        <p:spPr>
          <a:xfrm>
            <a:off x="1453118" y="1418046"/>
            <a:ext cx="7015364" cy="5185069"/>
          </a:xfrm>
          <a:prstGeom prst="roundRect">
            <a:avLst>
              <a:gd name="adj" fmla="val 3562"/>
            </a:avLst>
          </a:prstGeom>
          <a:ln w="6350">
            <a:solidFill>
              <a:schemeClr val="tx2"/>
            </a:solidFill>
          </a:ln>
          <a:effectLst/>
        </p:spPr>
      </p:pic>
      <p:pic>
        <p:nvPicPr>
          <p:cNvPr id="12" name="Immagine 11">
            <a:extLst>
              <a:ext uri="{FF2B5EF4-FFF2-40B4-BE49-F238E27FC236}">
                <a16:creationId xmlns:a16="http://schemas.microsoft.com/office/drawing/2014/main" id="{F75383E1-EFEA-4810-4A3E-F5D94B2DFD37}"/>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66" t="28" r="3378"/>
          <a:stretch/>
        </p:blipFill>
        <p:spPr>
          <a:xfrm>
            <a:off x="6507480" y="1699260"/>
            <a:ext cx="5359400" cy="4688369"/>
          </a:xfrm>
          <a:prstGeom prst="roundRect">
            <a:avLst>
              <a:gd name="adj" fmla="val 3331"/>
            </a:avLst>
          </a:prstGeom>
          <a:ln w="6350">
            <a:solidFill>
              <a:schemeClr val="tx2"/>
            </a:solidFill>
          </a:ln>
          <a:effectLst/>
        </p:spPr>
      </p:pic>
    </p:spTree>
    <p:extLst>
      <p:ext uri="{BB962C8B-B14F-4D97-AF65-F5344CB8AC3E}">
        <p14:creationId xmlns:p14="http://schemas.microsoft.com/office/powerpoint/2010/main" val="220680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726A72-98FD-AD32-6B03-DD05C22B9493}"/>
              </a:ext>
            </a:extLst>
          </p:cNvPr>
          <p:cNvSpPr>
            <a:spLocks noGrp="1"/>
          </p:cNvSpPr>
          <p:nvPr>
            <p:ph type="title"/>
          </p:nvPr>
        </p:nvSpPr>
        <p:spPr/>
        <p:txBody>
          <a:bodyPr/>
          <a:lstStyle/>
          <a:p>
            <a:r>
              <a:rPr lang="it-IT" dirty="0" err="1"/>
              <a:t>References</a:t>
            </a:r>
            <a:endParaRPr lang="it-IT" dirty="0"/>
          </a:p>
        </p:txBody>
      </p:sp>
      <p:sp>
        <p:nvSpPr>
          <p:cNvPr id="3" name="Segnaposto contenuto 2">
            <a:extLst>
              <a:ext uri="{FF2B5EF4-FFF2-40B4-BE49-F238E27FC236}">
                <a16:creationId xmlns:a16="http://schemas.microsoft.com/office/drawing/2014/main" id="{2454728C-6A2C-C5B0-4527-9D3768509EC6}"/>
              </a:ext>
            </a:extLst>
          </p:cNvPr>
          <p:cNvSpPr>
            <a:spLocks noGrp="1"/>
          </p:cNvSpPr>
          <p:nvPr>
            <p:ph idx="1"/>
          </p:nvPr>
        </p:nvSpPr>
        <p:spPr>
          <a:xfrm>
            <a:off x="1597870" y="2160016"/>
            <a:ext cx="9486690" cy="3926152"/>
          </a:xfrm>
        </p:spPr>
        <p:txBody>
          <a:bodyPr>
            <a:normAutofit/>
          </a:bodyPr>
          <a:lstStyle/>
          <a:p>
            <a:pPr algn="l"/>
            <a:r>
              <a:rPr lang="en-US" sz="1800" b="0" i="0" u="none" strike="noStrike" baseline="0" dirty="0"/>
              <a:t>Christopher M. Bishop and Hugh Bishop. </a:t>
            </a:r>
            <a:r>
              <a:rPr lang="en-US" sz="1800" b="0" i="1" u="none" strike="noStrike" baseline="0" dirty="0"/>
              <a:t>Deep Learning: Foundations and Concepts</a:t>
            </a:r>
            <a:r>
              <a:rPr lang="en-US" sz="1800" b="0" i="0" u="none" strike="noStrike" baseline="0" dirty="0"/>
              <a:t>. Springer International, 2024</a:t>
            </a:r>
            <a:endParaRPr lang="it-IT" sz="1800" b="0" i="0" u="none" strike="noStrike" baseline="0" dirty="0"/>
          </a:p>
          <a:p>
            <a:pPr algn="l"/>
            <a:r>
              <a:rPr lang="en-US" sz="1800" b="0" i="0" u="none" strike="noStrike" baseline="0" dirty="0"/>
              <a:t>Ian Goodfellow, Yoshua Bengio, and Aaron Courville. </a:t>
            </a:r>
            <a:r>
              <a:rPr lang="en-US" sz="1800" b="0" i="1" u="none" strike="noStrike" baseline="0" dirty="0"/>
              <a:t>Deep Learning</a:t>
            </a:r>
            <a:r>
              <a:rPr lang="en-US" sz="1800" b="0" i="0" u="none" strike="noStrike" baseline="0" dirty="0"/>
              <a:t>. MIT Press, 2016</a:t>
            </a:r>
          </a:p>
          <a:p>
            <a:pPr algn="l"/>
            <a:r>
              <a:rPr lang="en-US" sz="1800" b="0" i="0" u="none" strike="noStrike" baseline="0" dirty="0"/>
              <a:t>Alessio </a:t>
            </a:r>
            <a:r>
              <a:rPr lang="en-US" sz="1800" b="0" i="0" u="none" strike="noStrike" baseline="0" dirty="0" err="1"/>
              <a:t>Ferone</a:t>
            </a:r>
            <a:r>
              <a:rPr lang="en-US" sz="1800" b="0" i="0" u="none" strike="noStrike" baseline="0" dirty="0"/>
              <a:t>. </a:t>
            </a:r>
            <a:r>
              <a:rPr lang="en-US" sz="1800" b="0" i="1" u="none" strike="noStrike" baseline="0" dirty="0"/>
              <a:t>“Computer Vision - Recognition</a:t>
            </a:r>
            <a:r>
              <a:rPr lang="en-US" sz="1800" b="0" i="0" u="none" strike="noStrike" baseline="0" dirty="0"/>
              <a:t>” (Slides of the lecture).</a:t>
            </a:r>
          </a:p>
          <a:p>
            <a:pPr algn="l"/>
            <a:r>
              <a:rPr lang="en-US" sz="1800" b="0" i="1" u="none" strike="noStrike" baseline="0" dirty="0"/>
              <a:t>Research Computing Facilities</a:t>
            </a:r>
            <a:r>
              <a:rPr lang="en-US" sz="1800" b="0" i="0" u="none" strike="noStrike" baseline="0" dirty="0"/>
              <a:t>. Research Computing Facilities. url: https://rcf.uniparthenope.it/en/about/</a:t>
            </a:r>
          </a:p>
          <a:p>
            <a:pPr algn="l"/>
            <a:r>
              <a:rPr lang="en-US" sz="1800" b="0" i="1" u="none" strike="noStrike" baseline="0" dirty="0"/>
              <a:t>Research Computing Facilities</a:t>
            </a:r>
            <a:r>
              <a:rPr lang="en-US" sz="1800" b="0" i="0" u="none" strike="noStrike" baseline="0" dirty="0"/>
              <a:t>. Research Computing Facilities. url: https://</a:t>
            </a:r>
            <a:r>
              <a:rPr lang="it-IT" sz="1800" b="0" i="0" u="none" strike="noStrike" baseline="0" dirty="0"/>
              <a:t>rcf.uniparthenope.it/en/</a:t>
            </a:r>
            <a:r>
              <a:rPr lang="it-IT" sz="1800" b="0" i="0" u="none" strike="noStrike" baseline="0" dirty="0" err="1"/>
              <a:t>resources</a:t>
            </a:r>
            <a:r>
              <a:rPr lang="it-IT" sz="1800" b="0" i="0" u="none" strike="noStrike" baseline="0" dirty="0"/>
              <a:t>/</a:t>
            </a:r>
            <a:endParaRPr lang="it-IT" sz="2400" dirty="0"/>
          </a:p>
        </p:txBody>
      </p:sp>
      <p:cxnSp>
        <p:nvCxnSpPr>
          <p:cNvPr id="4" name="Connettore diritto 3">
            <a:extLst>
              <a:ext uri="{FF2B5EF4-FFF2-40B4-BE49-F238E27FC236}">
                <a16:creationId xmlns:a16="http://schemas.microsoft.com/office/drawing/2014/main" id="{53DD0F13-5C85-5102-9699-DE32554EBB25}"/>
              </a:ext>
            </a:extLst>
          </p:cNvPr>
          <p:cNvCxnSpPr/>
          <p:nvPr/>
        </p:nvCxnSpPr>
        <p:spPr>
          <a:xfrm>
            <a:off x="1625838" y="1435768"/>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497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CD8408-0A63-C054-AA72-632B2590CCEE}"/>
              </a:ext>
            </a:extLst>
          </p:cNvPr>
          <p:cNvSpPr>
            <a:spLocks noGrp="1"/>
          </p:cNvSpPr>
          <p:nvPr>
            <p:ph type="title"/>
          </p:nvPr>
        </p:nvSpPr>
        <p:spPr/>
        <p:txBody>
          <a:bodyPr/>
          <a:lstStyle/>
          <a:p>
            <a:r>
              <a:rPr lang="it-IT" dirty="0"/>
              <a:t>Project </a:t>
            </a:r>
            <a:r>
              <a:rPr lang="it-IT" dirty="0" err="1"/>
              <a:t>definition</a:t>
            </a:r>
            <a:r>
              <a:rPr lang="it-IT" dirty="0"/>
              <a:t> and </a:t>
            </a:r>
            <a:r>
              <a:rPr lang="it-IT" dirty="0" err="1"/>
              <a:t>analysis</a:t>
            </a:r>
            <a:endParaRPr lang="it-IT" dirty="0"/>
          </a:p>
        </p:txBody>
      </p:sp>
      <p:sp>
        <p:nvSpPr>
          <p:cNvPr id="3" name="Segnaposto contenuto 2">
            <a:extLst>
              <a:ext uri="{FF2B5EF4-FFF2-40B4-BE49-F238E27FC236}">
                <a16:creationId xmlns:a16="http://schemas.microsoft.com/office/drawing/2014/main" id="{2D6C6298-7DE6-1049-1B67-D3245C935114}"/>
              </a:ext>
            </a:extLst>
          </p:cNvPr>
          <p:cNvSpPr>
            <a:spLocks noGrp="1"/>
          </p:cNvSpPr>
          <p:nvPr>
            <p:ph sz="half" idx="1"/>
          </p:nvPr>
        </p:nvSpPr>
        <p:spPr/>
        <p:txBody>
          <a:bodyPr>
            <a:normAutofit/>
          </a:bodyPr>
          <a:lstStyle/>
          <a:p>
            <a:pPr marL="0" indent="0" algn="l">
              <a:buNone/>
            </a:pPr>
            <a:r>
              <a:rPr lang="en-US" sz="1800" b="1" i="0" u="none" strike="noStrike" baseline="0" dirty="0"/>
              <a:t>Edge detection </a:t>
            </a:r>
          </a:p>
          <a:p>
            <a:pPr lvl="1"/>
            <a:r>
              <a:rPr lang="en-US" sz="1500" b="0" i="0" u="none" strike="noStrike" baseline="0" dirty="0"/>
              <a:t>process of identifying the boundaries between objects and the background in an image</a:t>
            </a:r>
          </a:p>
          <a:p>
            <a:pPr marL="0" indent="0" algn="l">
              <a:buNone/>
            </a:pPr>
            <a:r>
              <a:rPr lang="en-US" sz="1800" b="0" i="0" u="none" strike="noStrike" baseline="0" dirty="0"/>
              <a:t>Finding only vertical edges is a simplification of that task, that</a:t>
            </a:r>
          </a:p>
          <a:p>
            <a:pPr lvl="1"/>
            <a:r>
              <a:rPr lang="en-US" sz="1500" b="0" i="0" u="none" strike="noStrike" baseline="0" dirty="0"/>
              <a:t>for educational purposes. </a:t>
            </a:r>
          </a:p>
          <a:p>
            <a:pPr marL="0" indent="0" algn="l">
              <a:buNone/>
            </a:pPr>
            <a:r>
              <a:rPr lang="en-US" sz="1800" b="1" i="0" u="none" strike="noStrike" baseline="0" dirty="0"/>
              <a:t>Convolutional kernel</a:t>
            </a:r>
          </a:p>
          <a:p>
            <a:pPr lvl="1"/>
            <a:r>
              <a:rPr lang="en-US" sz="1500" dirty="0"/>
              <a:t>It </a:t>
            </a:r>
            <a:r>
              <a:rPr lang="en-US" sz="1500" b="0" i="0" u="none" strike="noStrike" baseline="0" dirty="0"/>
              <a:t>can be learned through a supervised training </a:t>
            </a:r>
            <a:r>
              <a:rPr lang="it-IT" sz="1500" b="0" i="0" u="none" strike="noStrike" baseline="0" dirty="0"/>
              <a:t>procedure.</a:t>
            </a:r>
            <a:endParaRPr lang="it-IT" dirty="0"/>
          </a:p>
        </p:txBody>
      </p:sp>
      <mc:AlternateContent xmlns:mc="http://schemas.openxmlformats.org/markup-compatibility/2006" xmlns:a14="http://schemas.microsoft.com/office/drawing/2010/main">
        <mc:Choice Requires="a14">
          <p:sp>
            <p:nvSpPr>
              <p:cNvPr id="4" name="Segnaposto contenuto 3">
                <a:extLst>
                  <a:ext uri="{FF2B5EF4-FFF2-40B4-BE49-F238E27FC236}">
                    <a16:creationId xmlns:a16="http://schemas.microsoft.com/office/drawing/2014/main" id="{5D964F5D-89D6-1794-20B9-63117D0475CB}"/>
                  </a:ext>
                </a:extLst>
              </p:cNvPr>
              <p:cNvSpPr>
                <a:spLocks noGrp="1"/>
              </p:cNvSpPr>
              <p:nvPr>
                <p:ph sz="half" idx="2"/>
              </p:nvPr>
            </p:nvSpPr>
            <p:spPr/>
            <p:txBody>
              <a:bodyPr>
                <a:normAutofit/>
              </a:bodyPr>
              <a:lstStyle/>
              <a:p>
                <a:pPr marL="228600" lvl="1" indent="0">
                  <a:buNone/>
                </a:pPr>
                <a:r>
                  <a:rPr lang="it-IT" b="1" dirty="0" err="1"/>
                  <a:t>Convolution</a:t>
                </a:r>
                <a:endParaRPr lang="it-IT" b="1" dirty="0"/>
              </a:p>
              <a:p>
                <a:pPr marL="228600" lvl="1"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𝐶</m:t>
                      </m:r>
                      <m:d>
                        <m:dPr>
                          <m:ctrlPr>
                            <a:rPr lang="it-IT" i="1" smtClean="0">
                              <a:latin typeface="Cambria Math" panose="02040503050406030204" pitchFamily="18" charset="0"/>
                            </a:rPr>
                          </m:ctrlPr>
                        </m:dPr>
                        <m:e>
                          <m:r>
                            <a:rPr lang="it-IT" b="0" i="1" smtClean="0">
                              <a:latin typeface="Cambria Math" panose="02040503050406030204" pitchFamily="18" charset="0"/>
                            </a:rPr>
                            <m:t>𝑖</m:t>
                          </m:r>
                          <m:r>
                            <a:rPr lang="it-IT" b="0" i="1" smtClean="0">
                              <a:latin typeface="Cambria Math" panose="02040503050406030204" pitchFamily="18" charset="0"/>
                            </a:rPr>
                            <m:t>,</m:t>
                          </m:r>
                          <m:r>
                            <a:rPr lang="it-IT" b="0" i="1" smtClean="0">
                              <a:latin typeface="Cambria Math" panose="02040503050406030204" pitchFamily="18" charset="0"/>
                            </a:rPr>
                            <m:t>𝑗</m:t>
                          </m:r>
                        </m:e>
                      </m:d>
                      <m:r>
                        <a:rPr lang="it-IT" b="0" i="1" smtClean="0">
                          <a:latin typeface="Cambria Math" panose="02040503050406030204" pitchFamily="18" charset="0"/>
                        </a:rPr>
                        <m:t>= </m:t>
                      </m:r>
                      <m:nary>
                        <m:naryPr>
                          <m:chr m:val="∑"/>
                          <m:supHide m:val="on"/>
                          <m:ctrlPr>
                            <a:rPr lang="it-IT" i="1" smtClean="0">
                              <a:latin typeface="Cambria Math" panose="02040503050406030204" pitchFamily="18" charset="0"/>
                            </a:rPr>
                          </m:ctrlPr>
                        </m:naryPr>
                        <m:sub>
                          <m:r>
                            <m:rPr>
                              <m:brk m:alnAt="7"/>
                            </m:rPr>
                            <a:rPr lang="it-IT" b="0" i="1" smtClean="0">
                              <a:latin typeface="Cambria Math" panose="02040503050406030204" pitchFamily="18" charset="0"/>
                            </a:rPr>
                            <m:t>𝑙</m:t>
                          </m:r>
                        </m:sub>
                        <m:sup/>
                        <m:e>
                          <m:nary>
                            <m:naryPr>
                              <m:chr m:val="∑"/>
                              <m:supHide m:val="on"/>
                              <m:ctrlPr>
                                <a:rPr lang="it-IT" i="1" smtClean="0">
                                  <a:latin typeface="Cambria Math" panose="02040503050406030204" pitchFamily="18" charset="0"/>
                                </a:rPr>
                              </m:ctrlPr>
                            </m:naryPr>
                            <m:sub>
                              <m:r>
                                <m:rPr>
                                  <m:brk m:alnAt="7"/>
                                </m:rPr>
                                <a:rPr lang="it-IT" b="0" i="1" smtClean="0">
                                  <a:latin typeface="Cambria Math" panose="02040503050406030204" pitchFamily="18" charset="0"/>
                                </a:rPr>
                                <m:t>𝑚</m:t>
                              </m:r>
                            </m:sub>
                            <m:sup/>
                            <m:e>
                              <m:r>
                                <a:rPr lang="it-IT" b="0" i="1" smtClean="0">
                                  <a:latin typeface="Cambria Math" panose="02040503050406030204" pitchFamily="18" charset="0"/>
                                </a:rPr>
                                <m:t>𝐼</m:t>
                              </m:r>
                              <m:d>
                                <m:dPr>
                                  <m:ctrlPr>
                                    <a:rPr lang="it-IT" i="1" smtClean="0">
                                      <a:latin typeface="Cambria Math" panose="02040503050406030204" pitchFamily="18" charset="0"/>
                                    </a:rPr>
                                  </m:ctrlPr>
                                </m:dPr>
                                <m:e>
                                  <m:r>
                                    <a:rPr lang="it-IT" b="0" i="1" smtClean="0">
                                      <a:latin typeface="Cambria Math" panose="02040503050406030204" pitchFamily="18" charset="0"/>
                                    </a:rPr>
                                    <m:t>𝑖</m:t>
                                  </m:r>
                                  <m:r>
                                    <a:rPr lang="it-IT" b="0" i="1" smtClean="0">
                                      <a:latin typeface="Cambria Math" panose="02040503050406030204" pitchFamily="18" charset="0"/>
                                    </a:rPr>
                                    <m:t>+</m:t>
                                  </m:r>
                                  <m:r>
                                    <a:rPr lang="it-IT" b="0" i="1" smtClean="0">
                                      <a:latin typeface="Cambria Math" panose="02040503050406030204" pitchFamily="18" charset="0"/>
                                    </a:rPr>
                                    <m:t>𝑙</m:t>
                                  </m:r>
                                  <m:r>
                                    <a:rPr lang="it-IT" b="0" i="1" smtClean="0">
                                      <a:latin typeface="Cambria Math" panose="02040503050406030204" pitchFamily="18" charset="0"/>
                                    </a:rPr>
                                    <m:t>, </m:t>
                                  </m:r>
                                  <m:r>
                                    <a:rPr lang="it-IT" b="0" i="1" smtClean="0">
                                      <a:latin typeface="Cambria Math" panose="02040503050406030204" pitchFamily="18" charset="0"/>
                                    </a:rPr>
                                    <m:t>𝑗</m:t>
                                  </m:r>
                                  <m:r>
                                    <a:rPr lang="it-IT" b="0" i="1" smtClean="0">
                                      <a:latin typeface="Cambria Math" panose="02040503050406030204" pitchFamily="18" charset="0"/>
                                    </a:rPr>
                                    <m:t>+</m:t>
                                  </m:r>
                                  <m:r>
                                    <a:rPr lang="it-IT" b="0" i="1" smtClean="0">
                                      <a:latin typeface="Cambria Math" panose="02040503050406030204" pitchFamily="18" charset="0"/>
                                    </a:rPr>
                                    <m:t>𝑚</m:t>
                                  </m:r>
                                </m:e>
                              </m:d>
                              <m:r>
                                <a:rPr lang="it-IT" b="0" i="1" smtClean="0">
                                  <a:latin typeface="Cambria Math" panose="02040503050406030204" pitchFamily="18" charset="0"/>
                                </a:rPr>
                                <m:t>𝐾</m:t>
                              </m:r>
                              <m:r>
                                <a:rPr lang="it-IT" b="0" i="1" smtClean="0">
                                  <a:latin typeface="Cambria Math" panose="02040503050406030204" pitchFamily="18" charset="0"/>
                                </a:rPr>
                                <m:t>(</m:t>
                              </m:r>
                              <m:r>
                                <a:rPr lang="it-IT" b="0" i="1" smtClean="0">
                                  <a:latin typeface="Cambria Math" panose="02040503050406030204" pitchFamily="18" charset="0"/>
                                </a:rPr>
                                <m:t>𝑙</m:t>
                              </m:r>
                              <m:r>
                                <a:rPr lang="it-IT" b="0" i="1" smtClean="0">
                                  <a:latin typeface="Cambria Math" panose="02040503050406030204" pitchFamily="18" charset="0"/>
                                </a:rPr>
                                <m:t>, </m:t>
                              </m:r>
                              <m:r>
                                <a:rPr lang="it-IT" b="0" i="1" smtClean="0">
                                  <a:latin typeface="Cambria Math" panose="02040503050406030204" pitchFamily="18" charset="0"/>
                                </a:rPr>
                                <m:t>𝑚</m:t>
                              </m:r>
                              <m:r>
                                <a:rPr lang="it-IT" b="0" i="1" smtClean="0">
                                  <a:latin typeface="Cambria Math" panose="02040503050406030204" pitchFamily="18" charset="0"/>
                                </a:rPr>
                                <m:t>)</m:t>
                              </m:r>
                            </m:e>
                          </m:nary>
                        </m:e>
                      </m:nary>
                    </m:oMath>
                  </m:oMathPara>
                </a14:m>
                <a:endParaRPr lang="en-US" sz="1500" i="1" strike="noStrike" baseline="0" dirty="0"/>
              </a:p>
              <a:p>
                <a:pPr lvl="2"/>
                <a:endParaRPr lang="en-US" sz="1300" i="1" strike="noStrike" baseline="0" dirty="0"/>
              </a:p>
              <a:p>
                <a:pPr lvl="1"/>
                <a:r>
                  <a:rPr lang="en-US" sz="1500" i="1" strike="noStrike" baseline="0" dirty="0"/>
                  <a:t>cross-correlation</a:t>
                </a:r>
                <a:r>
                  <a:rPr lang="en-US" sz="1500" b="0" i="1" u="none" strike="noStrike" baseline="0" dirty="0"/>
                  <a:t>, </a:t>
                </a:r>
                <a:r>
                  <a:rPr lang="en-US" sz="1500" b="0" u="none" strike="noStrike" baseline="0" dirty="0"/>
                  <a:t>rather than a convolution </a:t>
                </a:r>
              </a:p>
              <a:p>
                <a:pPr lvl="2"/>
                <a:r>
                  <a:rPr lang="en-US" sz="1300" b="0" i="0" u="none" strike="noStrike" baseline="0" dirty="0"/>
                  <a:t>It differs slightly from the conventional mathematical definition of convolution</a:t>
                </a:r>
              </a:p>
              <a:p>
                <a:pPr lvl="2"/>
                <a:r>
                  <a:rPr lang="en-US" sz="1300" dirty="0"/>
                  <a:t>W</a:t>
                </a:r>
                <a:r>
                  <a:rPr lang="en-US" sz="1300" b="0" i="0" u="none" strike="noStrike" baseline="0" dirty="0"/>
                  <a:t>e follow common practice in the machine learning literature</a:t>
                </a:r>
                <a:endParaRPr lang="it-IT" dirty="0"/>
              </a:p>
            </p:txBody>
          </p:sp>
        </mc:Choice>
        <mc:Fallback xmlns="">
          <p:sp>
            <p:nvSpPr>
              <p:cNvPr id="4" name="Segnaposto contenuto 3">
                <a:extLst>
                  <a:ext uri="{FF2B5EF4-FFF2-40B4-BE49-F238E27FC236}">
                    <a16:creationId xmlns:a16="http://schemas.microsoft.com/office/drawing/2014/main" id="{5D964F5D-89D6-1794-20B9-63117D0475CB}"/>
                  </a:ext>
                </a:extLst>
              </p:cNvPr>
              <p:cNvSpPr>
                <a:spLocks noGrp="1" noRot="1" noChangeAspect="1" noMove="1" noResize="1" noEditPoints="1" noAdjustHandles="1" noChangeArrowheads="1" noChangeShapeType="1" noTextEdit="1"/>
              </p:cNvSpPr>
              <p:nvPr>
                <p:ph sz="half" idx="2"/>
              </p:nvPr>
            </p:nvSpPr>
            <p:spPr>
              <a:blipFill>
                <a:blip r:embed="rId2"/>
                <a:stretch>
                  <a:fillRect t="-620"/>
                </a:stretch>
              </a:blipFill>
            </p:spPr>
            <p:txBody>
              <a:bodyPr/>
              <a:lstStyle/>
              <a:p>
                <a:r>
                  <a:rPr lang="it-IT">
                    <a:noFill/>
                  </a:rPr>
                  <a:t> </a:t>
                </a:r>
              </a:p>
            </p:txBody>
          </p:sp>
        </mc:Fallback>
      </mc:AlternateContent>
      <p:cxnSp>
        <p:nvCxnSpPr>
          <p:cNvPr id="5" name="Connettore diritto 4">
            <a:extLst>
              <a:ext uri="{FF2B5EF4-FFF2-40B4-BE49-F238E27FC236}">
                <a16:creationId xmlns:a16="http://schemas.microsoft.com/office/drawing/2014/main" id="{D1BFAC49-EB21-39D6-0295-2C3BA2AF290D}"/>
              </a:ext>
            </a:extLst>
          </p:cNvPr>
          <p:cNvCxnSpPr/>
          <p:nvPr/>
        </p:nvCxnSpPr>
        <p:spPr>
          <a:xfrm>
            <a:off x="1587709" y="1412240"/>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7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38F1DF-78CC-5BD7-480D-81BE5F3C8040}"/>
              </a:ext>
            </a:extLst>
          </p:cNvPr>
          <p:cNvSpPr>
            <a:spLocks noGrp="1"/>
          </p:cNvSpPr>
          <p:nvPr>
            <p:ph type="title"/>
          </p:nvPr>
        </p:nvSpPr>
        <p:spPr>
          <a:xfrm>
            <a:off x="1591056" y="457200"/>
            <a:ext cx="9521854" cy="978568"/>
          </a:xfrm>
        </p:spPr>
        <p:txBody>
          <a:bodyPr/>
          <a:lstStyle/>
          <a:p>
            <a:r>
              <a:rPr lang="it-IT" dirty="0" err="1"/>
              <a:t>Convolution</a:t>
            </a:r>
            <a:endParaRPr lang="it-IT" dirty="0"/>
          </a:p>
        </p:txBody>
      </p:sp>
      <p:sp>
        <p:nvSpPr>
          <p:cNvPr id="3" name="Segnaposto testo 2">
            <a:extLst>
              <a:ext uri="{FF2B5EF4-FFF2-40B4-BE49-F238E27FC236}">
                <a16:creationId xmlns:a16="http://schemas.microsoft.com/office/drawing/2014/main" id="{1D610B6F-1183-3265-0E7D-1772D0248993}"/>
              </a:ext>
            </a:extLst>
          </p:cNvPr>
          <p:cNvSpPr>
            <a:spLocks noGrp="1"/>
          </p:cNvSpPr>
          <p:nvPr>
            <p:ph type="body" idx="1"/>
          </p:nvPr>
        </p:nvSpPr>
        <p:spPr>
          <a:xfrm>
            <a:off x="1590675" y="1192099"/>
            <a:ext cx="4425696" cy="823912"/>
          </a:xfrm>
        </p:spPr>
        <p:txBody>
          <a:bodyPr>
            <a:normAutofit/>
          </a:bodyPr>
          <a:lstStyle/>
          <a:p>
            <a:r>
              <a:rPr lang="it-IT" sz="2000" dirty="0" err="1"/>
              <a:t>Example</a:t>
            </a:r>
            <a:r>
              <a:rPr lang="it-IT" sz="2000" dirty="0"/>
              <a:t> of </a:t>
            </a:r>
            <a:r>
              <a:rPr lang="it-IT" sz="2000" dirty="0" err="1"/>
              <a:t>convolution</a:t>
            </a:r>
            <a:endParaRPr lang="it-IT" sz="2000" dirty="0"/>
          </a:p>
        </p:txBody>
      </p:sp>
      <p:pic>
        <p:nvPicPr>
          <p:cNvPr id="8" name="Segnaposto contenuto 7" descr="Immagine che contiene testo, diagramma, Rettangolo, schermata&#10;&#10;Descrizione generata automaticamente">
            <a:extLst>
              <a:ext uri="{FF2B5EF4-FFF2-40B4-BE49-F238E27FC236}">
                <a16:creationId xmlns:a16="http://schemas.microsoft.com/office/drawing/2014/main" id="{EA4CD195-57A3-4603-066B-FFD370EABA2C}"/>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590675" y="4065094"/>
            <a:ext cx="4425950" cy="1943336"/>
          </a:xfrm>
          <a:prstGeom prst="roundRect">
            <a:avLst>
              <a:gd name="adj" fmla="val 799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Segnaposto testo 4">
            <a:extLst>
              <a:ext uri="{FF2B5EF4-FFF2-40B4-BE49-F238E27FC236}">
                <a16:creationId xmlns:a16="http://schemas.microsoft.com/office/drawing/2014/main" id="{690D89BB-8238-628F-507D-D6CA665ED67C}"/>
              </a:ext>
            </a:extLst>
          </p:cNvPr>
          <p:cNvSpPr>
            <a:spLocks noGrp="1"/>
          </p:cNvSpPr>
          <p:nvPr>
            <p:ph type="body" sz="quarter" idx="3"/>
          </p:nvPr>
        </p:nvSpPr>
        <p:spPr>
          <a:xfrm>
            <a:off x="6686832" y="1192099"/>
            <a:ext cx="4425696" cy="823912"/>
          </a:xfrm>
        </p:spPr>
        <p:txBody>
          <a:bodyPr/>
          <a:lstStyle/>
          <a:p>
            <a:r>
              <a:rPr lang="it-IT" sz="2000" dirty="0" err="1"/>
              <a:t>Padding</a:t>
            </a:r>
            <a:endParaRPr lang="it-IT" dirty="0"/>
          </a:p>
        </p:txBody>
      </p:sp>
      <p:pic>
        <p:nvPicPr>
          <p:cNvPr id="11" name="Segnaposto contenuto 10">
            <a:extLst>
              <a:ext uri="{FF2B5EF4-FFF2-40B4-BE49-F238E27FC236}">
                <a16:creationId xmlns:a16="http://schemas.microsoft.com/office/drawing/2014/main" id="{358B55AD-6F78-0A06-2782-5F6E54C574DC}"/>
              </a:ext>
              <a:ext uri="{C183D7F6-B498-43B3-948B-1728B52AA6E4}">
                <adec:decorative xmlns:adec="http://schemas.microsoft.com/office/drawing/2017/decorative" val="0"/>
              </a:ext>
            </a:extLst>
          </p:cNvPr>
          <p:cNvPicPr>
            <a:picLocks noGrp="1" noChangeAspect="1"/>
          </p:cNvPicPr>
          <p:nvPr>
            <p:ph sz="quarter" idx="4"/>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813736" y="3950818"/>
            <a:ext cx="2171888" cy="2171888"/>
          </a:xfrm>
          <a:prstGeom prst="roundRect">
            <a:avLst>
              <a:gd name="adj" fmla="val 558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9D2E30DD-A686-C87B-73D4-5C2B48D49D13}"/>
                  </a:ext>
                </a:extLst>
              </p:cNvPr>
              <p:cNvSpPr txBox="1">
                <a:spLocks/>
              </p:cNvSpPr>
              <p:nvPr/>
            </p:nvSpPr>
            <p:spPr>
              <a:xfrm>
                <a:off x="1590675" y="2006796"/>
                <a:ext cx="4425437" cy="131347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200"/>
                  </a:spcBef>
                  <a:buClr>
                    <a:schemeClr val="accent1"/>
                  </a:buClr>
                  <a:buFont typeface="Arial" panose="020B0604020202020204" pitchFamily="34" charset="0"/>
                  <a:buNone/>
                  <a:defRPr sz="2200" b="1" kern="1200">
                    <a:solidFill>
                      <a:schemeClr val="tx1"/>
                    </a:solidFill>
                    <a:latin typeface="+mn-lt"/>
                    <a:ea typeface="+mn-ea"/>
                    <a:cs typeface="+mn-cs"/>
                  </a:defRPr>
                </a:lvl1pPr>
                <a:lvl2pPr marL="457200" indent="0" algn="l" defTabSz="914400" rtl="0" eaLnBrk="1" latinLnBrk="0" hangingPunct="1">
                  <a:lnSpc>
                    <a:spcPct val="110000"/>
                  </a:lnSpc>
                  <a:spcBef>
                    <a:spcPts val="600"/>
                  </a:spcBef>
                  <a:buClr>
                    <a:schemeClr val="accent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600"/>
                  </a:spcBef>
                  <a:buClr>
                    <a:schemeClr val="accent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600"/>
                  </a:spcBef>
                  <a:buClr>
                    <a:schemeClr val="accent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600"/>
                  </a:spcBef>
                  <a:buClr>
                    <a:schemeClr val="accent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l">
                  <a:buFont typeface="Arial" panose="020B0604020202020204" pitchFamily="34" charset="0"/>
                  <a:buChar char="•"/>
                </a:pPr>
                <a:r>
                  <a:rPr lang="it-IT" sz="1600" dirty="0"/>
                  <a:t>Input image: </a:t>
                </a:r>
                <a14:m>
                  <m:oMath xmlns:m="http://schemas.openxmlformats.org/officeDocument/2006/math">
                    <m:r>
                      <a:rPr lang="it-IT" sz="1600" b="0" i="1" smtClean="0">
                        <a:latin typeface="Cambria Math" panose="02040503050406030204" pitchFamily="18" charset="0"/>
                      </a:rPr>
                      <m:t>𝐻</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𝑊</m:t>
                    </m:r>
                  </m:oMath>
                </a14:m>
                <a:endParaRPr lang="en-US" sz="1600" b="0" i="0" u="none" strike="noStrike" baseline="0" dirty="0"/>
              </a:p>
              <a:p>
                <a:pPr marL="285750" indent="-285750" algn="l">
                  <a:buFont typeface="Arial" panose="020B0604020202020204" pitchFamily="34" charset="0"/>
                  <a:buChar char="•"/>
                </a:pPr>
                <a:r>
                  <a:rPr lang="en-US" sz="1600" dirty="0"/>
                  <a:t>Kernel: </a:t>
                </a:r>
                <a14:m>
                  <m:oMath xmlns:m="http://schemas.openxmlformats.org/officeDocument/2006/math">
                    <m:r>
                      <a:rPr lang="it-IT" sz="1600" b="0" i="1" smtClean="0">
                        <a:latin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𝐾</m:t>
                    </m:r>
                  </m:oMath>
                </a14:m>
                <a:endParaRPr lang="en-US" sz="1600" b="0" i="0" u="none" strike="noStrike" baseline="0" dirty="0"/>
              </a:p>
              <a:p>
                <a:pPr marL="285750" indent="-285750">
                  <a:buFont typeface="Arial" panose="020B0604020202020204" pitchFamily="34" charset="0"/>
                  <a:buChar char="•"/>
                </a:pPr>
                <a:r>
                  <a:rPr lang="en-US" sz="1600" dirty="0"/>
                  <a:t>Feature map: </a:t>
                </a:r>
                <a14:m>
                  <m:oMath xmlns:m="http://schemas.openxmlformats.org/officeDocument/2006/math">
                    <m:d>
                      <m:dPr>
                        <m:ctrlPr>
                          <a:rPr lang="en-US" sz="1600" i="1" smtClean="0">
                            <a:latin typeface="Cambria Math" panose="02040503050406030204" pitchFamily="18" charset="0"/>
                          </a:rPr>
                        </m:ctrlPr>
                      </m:dPr>
                      <m:e>
                        <m:r>
                          <a:rPr lang="it-IT" sz="1600" b="0" i="1" smtClean="0">
                            <a:latin typeface="Cambria Math" panose="02040503050406030204" pitchFamily="18" charset="0"/>
                          </a:rPr>
                          <m:t>𝐻</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+1</m:t>
                        </m:r>
                      </m:e>
                    </m:d>
                    <m:r>
                      <a:rPr lang="en-US" sz="1600" i="1" smtClean="0">
                        <a:latin typeface="Cambria Math" panose="02040503050406030204" pitchFamily="18" charset="0"/>
                        <a:ea typeface="Cambria Math" panose="02040503050406030204" pitchFamily="18" charset="0"/>
                      </a:rPr>
                      <m:t>×</m:t>
                    </m:r>
                    <m:d>
                      <m:dPr>
                        <m:ctrlPr>
                          <a:rPr lang="en-US" sz="160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𝑊</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+1</m:t>
                        </m:r>
                      </m:e>
                    </m:d>
                  </m:oMath>
                </a14:m>
                <a:endParaRPr lang="it-IT" sz="1600" b="0" i="0" u="none" strike="noStrike" baseline="0" dirty="0"/>
              </a:p>
            </p:txBody>
          </p:sp>
        </mc:Choice>
        <mc:Fallback xmlns="">
          <p:sp>
            <p:nvSpPr>
              <p:cNvPr id="13" name="Segnaposto contenuto 2">
                <a:extLst>
                  <a:ext uri="{FF2B5EF4-FFF2-40B4-BE49-F238E27FC236}">
                    <a16:creationId xmlns:a16="http://schemas.microsoft.com/office/drawing/2014/main" id="{9D2E30DD-A686-C87B-73D4-5C2B48D49D13}"/>
                  </a:ext>
                </a:extLst>
              </p:cNvPr>
              <p:cNvSpPr txBox="1">
                <a:spLocks noRot="1" noChangeAspect="1" noMove="1" noResize="1" noEditPoints="1" noAdjustHandles="1" noChangeArrowheads="1" noChangeShapeType="1" noTextEdit="1"/>
              </p:cNvSpPr>
              <p:nvPr/>
            </p:nvSpPr>
            <p:spPr>
              <a:xfrm>
                <a:off x="1590675" y="2006796"/>
                <a:ext cx="4425437" cy="1313472"/>
              </a:xfrm>
              <a:prstGeom prst="rect">
                <a:avLst/>
              </a:prstGeom>
              <a:blipFill>
                <a:blip r:embed="rId6"/>
                <a:stretch>
                  <a:fillRect l="-551" b="-601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Segnaposto contenuto 2">
                <a:extLst>
                  <a:ext uri="{FF2B5EF4-FFF2-40B4-BE49-F238E27FC236}">
                    <a16:creationId xmlns:a16="http://schemas.microsoft.com/office/drawing/2014/main" id="{71B71718-294C-BCB8-84B4-7225429C4423}"/>
                  </a:ext>
                </a:extLst>
              </p:cNvPr>
              <p:cNvSpPr txBox="1">
                <a:spLocks/>
              </p:cNvSpPr>
              <p:nvPr/>
            </p:nvSpPr>
            <p:spPr>
              <a:xfrm>
                <a:off x="6687091" y="1656438"/>
                <a:ext cx="4425437" cy="2025481"/>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200"/>
                  </a:spcBef>
                  <a:buClr>
                    <a:schemeClr val="accent1"/>
                  </a:buClr>
                  <a:buFont typeface="Arial" panose="020B0604020202020204" pitchFamily="34" charset="0"/>
                  <a:buNone/>
                  <a:defRPr sz="2200" b="1" kern="1200">
                    <a:solidFill>
                      <a:schemeClr val="tx1"/>
                    </a:solidFill>
                    <a:latin typeface="+mn-lt"/>
                    <a:ea typeface="+mn-ea"/>
                    <a:cs typeface="+mn-cs"/>
                  </a:defRPr>
                </a:lvl1pPr>
                <a:lvl2pPr marL="457200" indent="0" algn="l" defTabSz="914400" rtl="0" eaLnBrk="1" latinLnBrk="0" hangingPunct="1">
                  <a:lnSpc>
                    <a:spcPct val="110000"/>
                  </a:lnSpc>
                  <a:spcBef>
                    <a:spcPts val="600"/>
                  </a:spcBef>
                  <a:buClr>
                    <a:schemeClr val="accent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600"/>
                  </a:spcBef>
                  <a:buClr>
                    <a:schemeClr val="accent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600"/>
                  </a:spcBef>
                  <a:buClr>
                    <a:schemeClr val="accent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600"/>
                  </a:spcBef>
                  <a:buClr>
                    <a:schemeClr val="accent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1600" b="0" i="0" u="none" strike="noStrike" baseline="0" dirty="0"/>
                  <a:t>Padding can be used if we want that the feature map to have the same dimensions as the original image </a:t>
                </a:r>
                <a:r>
                  <a:rPr lang="en-US" sz="1600" b="0" i="1" u="none" strike="noStrike" baseline="0" dirty="0"/>
                  <a:t>(same convolution)</a:t>
                </a:r>
                <a:r>
                  <a:rPr lang="en-US" sz="1600" b="0" i="0" u="none" strike="noStrike" baseline="0" dirty="0"/>
                  <a:t>.</a:t>
                </a:r>
              </a:p>
              <a:p>
                <a:pPr marL="285750" indent="-285750">
                  <a:buFont typeface="Arial" panose="020B0604020202020204" pitchFamily="34" charset="0"/>
                  <a:buChar char="•"/>
                </a:pPr>
                <a:r>
                  <a:rPr lang="en-US" sz="1600" dirty="0"/>
                  <a:t>Feature map: </a:t>
                </a:r>
                <a14:m>
                  <m:oMath xmlns:m="http://schemas.openxmlformats.org/officeDocument/2006/math">
                    <m:d>
                      <m:dPr>
                        <m:ctrlPr>
                          <a:rPr lang="en-US" sz="1600" i="1" smtClean="0">
                            <a:latin typeface="Cambria Math" panose="02040503050406030204" pitchFamily="18" charset="0"/>
                          </a:rPr>
                        </m:ctrlPr>
                      </m:dPr>
                      <m:e>
                        <m:r>
                          <a:rPr lang="it-IT" sz="1600" b="0" i="1" smtClean="0">
                            <a:latin typeface="Cambria Math" panose="02040503050406030204" pitchFamily="18" charset="0"/>
                          </a:rPr>
                          <m:t>𝐻</m:t>
                        </m:r>
                        <m:r>
                          <a:rPr lang="it-IT" sz="1600" b="0" i="1" smtClean="0">
                            <a:latin typeface="Cambria Math" panose="02040503050406030204" pitchFamily="18" charset="0"/>
                          </a:rPr>
                          <m:t>+2</m:t>
                        </m:r>
                        <m:r>
                          <a:rPr lang="it-IT" sz="1600" b="0" i="1" smtClean="0">
                            <a:latin typeface="Cambria Math" panose="02040503050406030204" pitchFamily="18" charset="0"/>
                          </a:rPr>
                          <m:t>𝑃</m:t>
                        </m:r>
                        <m:r>
                          <a:rPr lang="it-IT" sz="1600" b="0" i="1" smtClean="0">
                            <a:latin typeface="Cambria Math" panose="02040503050406030204" pitchFamily="18" charset="0"/>
                          </a:rPr>
                          <m:t> −</m:t>
                        </m:r>
                        <m:r>
                          <a:rPr lang="it-IT" sz="1600" b="0" i="1" smtClean="0">
                            <a:latin typeface="Cambria Math" panose="02040503050406030204" pitchFamily="18" charset="0"/>
                          </a:rPr>
                          <m:t>𝐾</m:t>
                        </m:r>
                        <m:r>
                          <a:rPr lang="it-IT" sz="1600" b="0" i="1" smtClean="0">
                            <a:latin typeface="Cambria Math" panose="02040503050406030204" pitchFamily="18" charset="0"/>
                          </a:rPr>
                          <m:t>+1</m:t>
                        </m:r>
                      </m:e>
                    </m:d>
                    <m:r>
                      <a:rPr lang="en-US" sz="1600" i="1" smtClean="0">
                        <a:latin typeface="Cambria Math" panose="02040503050406030204" pitchFamily="18" charset="0"/>
                        <a:ea typeface="Cambria Math" panose="02040503050406030204" pitchFamily="18" charset="0"/>
                      </a:rPr>
                      <m:t>×</m:t>
                    </m:r>
                    <m:d>
                      <m:dPr>
                        <m:ctrlPr>
                          <a:rPr lang="en-US" sz="160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𝑊</m:t>
                        </m:r>
                        <m:r>
                          <a:rPr lang="it-IT" sz="1600" b="0" i="1" smtClean="0">
                            <a:latin typeface="Cambria Math" panose="02040503050406030204" pitchFamily="18" charset="0"/>
                            <a:ea typeface="Cambria Math" panose="02040503050406030204" pitchFamily="18" charset="0"/>
                          </a:rPr>
                          <m:t>+2</m:t>
                        </m:r>
                        <m:r>
                          <a:rPr lang="it-IT" sz="1600" b="0" i="1" smtClean="0">
                            <a:latin typeface="Cambria Math" panose="02040503050406030204" pitchFamily="18" charset="0"/>
                            <a:ea typeface="Cambria Math" panose="02040503050406030204" pitchFamily="18" charset="0"/>
                          </a:rPr>
                          <m:t>𝑃</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+1</m:t>
                        </m:r>
                      </m:e>
                    </m:d>
                  </m:oMath>
                </a14:m>
                <a:r>
                  <a:rPr lang="it-IT" sz="1600" b="0" dirty="0"/>
                  <a:t> </a:t>
                </a:r>
                <a:r>
                  <a:rPr lang="it-IT" sz="1600" b="0" i="1" dirty="0" err="1"/>
                  <a:t>where</a:t>
                </a:r>
                <a:r>
                  <a:rPr lang="it-IT" sz="1600" b="0" dirty="0"/>
                  <a:t> </a:t>
                </a:r>
                <a14:m>
                  <m:oMath xmlns:m="http://schemas.openxmlformats.org/officeDocument/2006/math">
                    <m:r>
                      <a:rPr lang="it-IT" sz="1600" b="0" i="1" smtClean="0">
                        <a:latin typeface="Cambria Math" panose="02040503050406030204" pitchFamily="18" charset="0"/>
                      </a:rPr>
                      <m:t>𝑃</m:t>
                    </m:r>
                    <m:r>
                      <a:rPr lang="it-IT" sz="1600" b="0" i="1" smtClean="0">
                        <a:latin typeface="Cambria Math" panose="02040503050406030204" pitchFamily="18" charset="0"/>
                      </a:rPr>
                      <m:t>= </m:t>
                    </m:r>
                    <m:f>
                      <m:fPr>
                        <m:type m:val="lin"/>
                        <m:ctrlPr>
                          <a:rPr lang="it-IT" sz="1600" b="0" i="1" smtClean="0">
                            <a:latin typeface="Cambria Math" panose="02040503050406030204" pitchFamily="18" charset="0"/>
                          </a:rPr>
                        </m:ctrlPr>
                      </m:fPr>
                      <m:num>
                        <m:d>
                          <m:dPr>
                            <m:ctrlPr>
                              <a:rPr lang="it-IT" sz="1600" b="0" i="1">
                                <a:latin typeface="Cambria Math" panose="02040503050406030204" pitchFamily="18" charset="0"/>
                              </a:rPr>
                            </m:ctrlPr>
                          </m:dPr>
                          <m:e>
                            <m:r>
                              <a:rPr lang="it-IT" sz="1600" b="0" i="1">
                                <a:latin typeface="Cambria Math" panose="02040503050406030204" pitchFamily="18" charset="0"/>
                              </a:rPr>
                              <m:t>𝐾</m:t>
                            </m:r>
                            <m:r>
                              <a:rPr lang="it-IT" sz="1600" b="0" i="1">
                                <a:latin typeface="Cambria Math" panose="02040503050406030204" pitchFamily="18" charset="0"/>
                              </a:rPr>
                              <m:t>−1</m:t>
                            </m:r>
                          </m:e>
                        </m:d>
                      </m:num>
                      <m:den>
                        <m:r>
                          <a:rPr lang="it-IT" sz="1600" b="0" i="1" smtClean="0">
                            <a:latin typeface="Cambria Math" panose="02040503050406030204" pitchFamily="18" charset="0"/>
                          </a:rPr>
                          <m:t>2</m:t>
                        </m:r>
                      </m:den>
                    </m:f>
                  </m:oMath>
                </a14:m>
                <a:endParaRPr lang="it-IT" sz="1600" b="0" i="0" u="none" strike="noStrike" baseline="0" dirty="0"/>
              </a:p>
            </p:txBody>
          </p:sp>
        </mc:Choice>
        <mc:Fallback xmlns="">
          <p:sp>
            <p:nvSpPr>
              <p:cNvPr id="14" name="Segnaposto contenuto 2">
                <a:extLst>
                  <a:ext uri="{FF2B5EF4-FFF2-40B4-BE49-F238E27FC236}">
                    <a16:creationId xmlns:a16="http://schemas.microsoft.com/office/drawing/2014/main" id="{71B71718-294C-BCB8-84B4-7225429C4423}"/>
                  </a:ext>
                </a:extLst>
              </p:cNvPr>
              <p:cNvSpPr txBox="1">
                <a:spLocks noRot="1" noChangeAspect="1" noMove="1" noResize="1" noEditPoints="1" noAdjustHandles="1" noChangeArrowheads="1" noChangeShapeType="1" noTextEdit="1"/>
              </p:cNvSpPr>
              <p:nvPr/>
            </p:nvSpPr>
            <p:spPr>
              <a:xfrm>
                <a:off x="6687091" y="1656438"/>
                <a:ext cx="4425437" cy="2025481"/>
              </a:xfrm>
              <a:prstGeom prst="rect">
                <a:avLst/>
              </a:prstGeom>
              <a:blipFill>
                <a:blip r:embed="rId7"/>
                <a:stretch>
                  <a:fillRect l="-826" r="-2066" b="-28012"/>
                </a:stretch>
              </a:blipFill>
            </p:spPr>
            <p:txBody>
              <a:bodyPr/>
              <a:lstStyle/>
              <a:p>
                <a:r>
                  <a:rPr lang="it-IT">
                    <a:noFill/>
                  </a:rPr>
                  <a:t> </a:t>
                </a:r>
              </a:p>
            </p:txBody>
          </p:sp>
        </mc:Fallback>
      </mc:AlternateContent>
      <p:cxnSp>
        <p:nvCxnSpPr>
          <p:cNvPr id="15" name="Connettore diritto 14">
            <a:extLst>
              <a:ext uri="{FF2B5EF4-FFF2-40B4-BE49-F238E27FC236}">
                <a16:creationId xmlns:a16="http://schemas.microsoft.com/office/drawing/2014/main" id="{C34B666F-64A6-E64E-FB36-8FC538963A82}"/>
              </a:ext>
            </a:extLst>
          </p:cNvPr>
          <p:cNvCxnSpPr/>
          <p:nvPr/>
        </p:nvCxnSpPr>
        <p:spPr>
          <a:xfrm>
            <a:off x="1625838" y="1435768"/>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06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38F1DF-78CC-5BD7-480D-81BE5F3C8040}"/>
              </a:ext>
            </a:extLst>
          </p:cNvPr>
          <p:cNvSpPr>
            <a:spLocks noGrp="1"/>
          </p:cNvSpPr>
          <p:nvPr>
            <p:ph type="title"/>
          </p:nvPr>
        </p:nvSpPr>
        <p:spPr>
          <a:xfrm>
            <a:off x="1591056" y="457200"/>
            <a:ext cx="9521854" cy="978568"/>
          </a:xfrm>
        </p:spPr>
        <p:txBody>
          <a:bodyPr/>
          <a:lstStyle/>
          <a:p>
            <a:r>
              <a:rPr lang="it-IT" dirty="0" err="1"/>
              <a:t>Convolution</a:t>
            </a:r>
            <a:endParaRPr lang="it-IT" dirty="0"/>
          </a:p>
        </p:txBody>
      </p:sp>
      <p:sp>
        <p:nvSpPr>
          <p:cNvPr id="3" name="Segnaposto testo 2">
            <a:extLst>
              <a:ext uri="{FF2B5EF4-FFF2-40B4-BE49-F238E27FC236}">
                <a16:creationId xmlns:a16="http://schemas.microsoft.com/office/drawing/2014/main" id="{1D610B6F-1183-3265-0E7D-1772D0248993}"/>
              </a:ext>
            </a:extLst>
          </p:cNvPr>
          <p:cNvSpPr>
            <a:spLocks noGrp="1"/>
          </p:cNvSpPr>
          <p:nvPr>
            <p:ph type="body" idx="1"/>
          </p:nvPr>
        </p:nvSpPr>
        <p:spPr>
          <a:xfrm>
            <a:off x="1590675" y="1192099"/>
            <a:ext cx="4425696" cy="823912"/>
          </a:xfrm>
        </p:spPr>
        <p:txBody>
          <a:bodyPr/>
          <a:lstStyle/>
          <a:p>
            <a:r>
              <a:rPr lang="it-IT" dirty="0"/>
              <a:t>Dot product</a:t>
            </a:r>
          </a:p>
        </p:txBody>
      </p:sp>
      <p:sp>
        <p:nvSpPr>
          <p:cNvPr id="5" name="Segnaposto testo 4">
            <a:extLst>
              <a:ext uri="{FF2B5EF4-FFF2-40B4-BE49-F238E27FC236}">
                <a16:creationId xmlns:a16="http://schemas.microsoft.com/office/drawing/2014/main" id="{690D89BB-8238-628F-507D-D6CA665ED67C}"/>
              </a:ext>
            </a:extLst>
          </p:cNvPr>
          <p:cNvSpPr>
            <a:spLocks noGrp="1"/>
          </p:cNvSpPr>
          <p:nvPr>
            <p:ph type="body" sz="quarter" idx="3"/>
          </p:nvPr>
        </p:nvSpPr>
        <p:spPr>
          <a:xfrm>
            <a:off x="6686832" y="1192099"/>
            <a:ext cx="4425696" cy="823912"/>
          </a:xfrm>
        </p:spPr>
        <p:txBody>
          <a:bodyPr/>
          <a:lstStyle/>
          <a:p>
            <a:r>
              <a:rPr lang="it-IT" dirty="0" err="1"/>
              <a:t>Sequential</a:t>
            </a:r>
            <a:r>
              <a:rPr lang="it-IT" dirty="0"/>
              <a:t> </a:t>
            </a:r>
            <a:r>
              <a:rPr lang="it-IT" dirty="0" err="1"/>
              <a:t>algorithm</a:t>
            </a:r>
            <a:endParaRPr lang="it-IT" dirty="0"/>
          </a:p>
        </p:txBody>
      </p:sp>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9D2E30DD-A686-C87B-73D4-5C2B48D49D13}"/>
                  </a:ext>
                </a:extLst>
              </p:cNvPr>
              <p:cNvSpPr txBox="1">
                <a:spLocks/>
              </p:cNvSpPr>
              <p:nvPr/>
            </p:nvSpPr>
            <p:spPr>
              <a:xfrm>
                <a:off x="1590675" y="2006795"/>
                <a:ext cx="4425437" cy="1890091"/>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200"/>
                  </a:spcBef>
                  <a:buClr>
                    <a:schemeClr val="accent1"/>
                  </a:buClr>
                  <a:buFont typeface="Arial" panose="020B0604020202020204" pitchFamily="34" charset="0"/>
                  <a:buNone/>
                  <a:defRPr sz="2200" b="1" kern="1200">
                    <a:solidFill>
                      <a:schemeClr val="tx1"/>
                    </a:solidFill>
                    <a:latin typeface="+mn-lt"/>
                    <a:ea typeface="+mn-ea"/>
                    <a:cs typeface="+mn-cs"/>
                  </a:defRPr>
                </a:lvl1pPr>
                <a:lvl2pPr marL="457200" indent="0" algn="l" defTabSz="914400" rtl="0" eaLnBrk="1" latinLnBrk="0" hangingPunct="1">
                  <a:lnSpc>
                    <a:spcPct val="110000"/>
                  </a:lnSpc>
                  <a:spcBef>
                    <a:spcPts val="600"/>
                  </a:spcBef>
                  <a:buClr>
                    <a:schemeClr val="accent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600"/>
                  </a:spcBef>
                  <a:buClr>
                    <a:schemeClr val="accent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600"/>
                  </a:spcBef>
                  <a:buClr>
                    <a:schemeClr val="accent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600"/>
                  </a:spcBef>
                  <a:buClr>
                    <a:schemeClr val="accent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it-IT" sz="1400" b="0" i="0" u="none" strike="noStrike" baseline="0" dirty="0"/>
                  <a:t>Convolution can be </a:t>
                </a:r>
                <a:r>
                  <a:rPr lang="it-IT" sz="1400" b="0" i="0" u="none" strike="noStrike" baseline="0" dirty="0" err="1"/>
                  <a:t>seen</a:t>
                </a:r>
                <a:r>
                  <a:rPr lang="it-IT" sz="1400" b="0" i="0" u="none" strike="noStrike" baseline="0" dirty="0"/>
                  <a:t> </a:t>
                </a:r>
                <a:r>
                  <a:rPr lang="it-IT" sz="1400" b="0" i="0" u="none" strike="noStrike" baseline="0" dirty="0" err="1"/>
                  <a:t>as</a:t>
                </a:r>
                <a:r>
                  <a:rPr lang="it-IT" sz="1400" b="0" i="0" u="none" strike="noStrike" baseline="0" dirty="0"/>
                  <a:t> a </a:t>
                </a:r>
                <a:r>
                  <a:rPr lang="it-IT" sz="1400" b="0" i="0" u="none" strike="noStrike" baseline="0" dirty="0" err="1"/>
                  <a:t>particular</a:t>
                </a:r>
                <a:r>
                  <a:rPr lang="it-IT" sz="1400" b="0" i="0" u="none" strike="noStrike" baseline="0" dirty="0"/>
                  <a:t> dot product </a:t>
                </a:r>
                <a:r>
                  <a:rPr lang="it-IT" sz="1400" b="0" i="0" u="none" strike="noStrike" baseline="0" dirty="0" err="1"/>
                  <a:t>between</a:t>
                </a:r>
                <a:r>
                  <a:rPr lang="it-IT" sz="1400" b="0" i="0" u="none" strike="noStrike" baseline="0" dirty="0"/>
                  <a:t> a patch of the </a:t>
                </a:r>
                <a:r>
                  <a:rPr lang="it-IT" sz="1400" b="0" i="0" u="none" strike="noStrike" baseline="0" dirty="0" err="1"/>
                  <a:t>padde</a:t>
                </a:r>
                <a:r>
                  <a:rPr lang="it-IT" sz="1400" b="0" dirty="0" err="1"/>
                  <a:t>d</a:t>
                </a:r>
                <a:r>
                  <a:rPr lang="it-IT" sz="1400" b="0" dirty="0"/>
                  <a:t> input image and the kernel</a:t>
                </a:r>
              </a:p>
              <a:p>
                <a:pPr marL="285750" indent="-285750">
                  <a:buFont typeface="Arial" panose="020B0604020202020204" pitchFamily="34" charset="0"/>
                  <a:buChar char="•"/>
                </a:pPr>
                <a:r>
                  <a:rPr lang="it-IT" sz="1600" dirty="0"/>
                  <a:t>Time </a:t>
                </a:r>
                <a:r>
                  <a:rPr lang="it-IT" sz="1600" dirty="0" err="1"/>
                  <a:t>complexity</a:t>
                </a:r>
                <a:r>
                  <a:rPr lang="it-IT" sz="1600" dirty="0"/>
                  <a:t> </a:t>
                </a:r>
                <a:r>
                  <a:rPr lang="it-IT" sz="1600" b="0" dirty="0"/>
                  <a:t>(no. of </a:t>
                </a:r>
                <a:r>
                  <a:rPr lang="it-IT" sz="1600" b="0" dirty="0" err="1"/>
                  <a:t>operations</a:t>
                </a:r>
                <a:r>
                  <a:rPr lang="it-IT" sz="1600" b="0" dirty="0"/>
                  <a:t>)</a:t>
                </a:r>
                <a:endParaRPr lang="it-IT" sz="1600" dirty="0"/>
              </a:p>
              <a:p>
                <a:pPr marL="742950" lvl="1" indent="-285750">
                  <a:buFont typeface="Arial" panose="020B0604020202020204" pitchFamily="34" charset="0"/>
                  <a:buChar char="•"/>
                </a:pPr>
                <a14:m>
                  <m:oMath xmlns:m="http://schemas.openxmlformats.org/officeDocument/2006/math">
                    <m:r>
                      <a:rPr lang="it-IT" sz="1400" b="1" i="1" smtClean="0">
                        <a:latin typeface="Cambria Math" panose="02040503050406030204" pitchFamily="18" charset="0"/>
                      </a:rPr>
                      <m:t>𝒏</m:t>
                    </m:r>
                  </m:oMath>
                </a14:m>
                <a:r>
                  <a:rPr lang="it-IT" sz="1400" i="0" u="none" strike="noStrike" baseline="0" dirty="0"/>
                  <a:t> </a:t>
                </a:r>
                <a:r>
                  <a:rPr lang="it-IT" sz="1400" b="0" i="0" u="none" strike="noStrike" baseline="0" dirty="0"/>
                  <a:t>multiplications</a:t>
                </a:r>
                <a:endParaRPr lang="it-IT" sz="1400" b="0" dirty="0"/>
              </a:p>
              <a:p>
                <a:pPr marL="742950" lvl="1" indent="-285750">
                  <a:buFont typeface="Arial" panose="020B0604020202020204" pitchFamily="34" charset="0"/>
                  <a:buChar char="•"/>
                </a:pPr>
                <a14:m>
                  <m:oMath xmlns:m="http://schemas.openxmlformats.org/officeDocument/2006/math">
                    <m:r>
                      <a:rPr lang="it-IT" sz="1400" b="1" i="1" smtClean="0">
                        <a:latin typeface="Cambria Math" panose="02040503050406030204" pitchFamily="18" charset="0"/>
                      </a:rPr>
                      <m:t>𝒏</m:t>
                    </m:r>
                    <m:r>
                      <a:rPr lang="it-IT" sz="1400" b="1" i="1" smtClean="0">
                        <a:latin typeface="Cambria Math" panose="02040503050406030204" pitchFamily="18" charset="0"/>
                      </a:rPr>
                      <m:t>−</m:t>
                    </m:r>
                    <m:r>
                      <a:rPr lang="it-IT" sz="1400" b="1" i="1" smtClean="0">
                        <a:latin typeface="Cambria Math" panose="02040503050406030204" pitchFamily="18" charset="0"/>
                      </a:rPr>
                      <m:t>𝟏</m:t>
                    </m:r>
                  </m:oMath>
                </a14:m>
                <a:r>
                  <a:rPr lang="it-IT" sz="1400" i="0" u="none" strike="noStrike" baseline="0" dirty="0"/>
                  <a:t> </a:t>
                </a:r>
                <a:r>
                  <a:rPr lang="it-IT" sz="1400" b="0" i="0" u="none" strike="noStrike" baseline="0" dirty="0"/>
                  <a:t>additions</a:t>
                </a:r>
                <a:endParaRPr lang="it-IT" sz="1400" i="0" u="none" strike="noStrike" baseline="0" dirty="0"/>
              </a:p>
            </p:txBody>
          </p:sp>
        </mc:Choice>
        <mc:Fallback xmlns="">
          <p:sp>
            <p:nvSpPr>
              <p:cNvPr id="13" name="Segnaposto contenuto 2">
                <a:extLst>
                  <a:ext uri="{FF2B5EF4-FFF2-40B4-BE49-F238E27FC236}">
                    <a16:creationId xmlns:a16="http://schemas.microsoft.com/office/drawing/2014/main" id="{9D2E30DD-A686-C87B-73D4-5C2B48D49D13}"/>
                  </a:ext>
                </a:extLst>
              </p:cNvPr>
              <p:cNvSpPr txBox="1">
                <a:spLocks noRot="1" noChangeAspect="1" noMove="1" noResize="1" noEditPoints="1" noAdjustHandles="1" noChangeArrowheads="1" noChangeShapeType="1" noTextEdit="1"/>
              </p:cNvSpPr>
              <p:nvPr/>
            </p:nvSpPr>
            <p:spPr>
              <a:xfrm>
                <a:off x="1590675" y="2006795"/>
                <a:ext cx="4425437" cy="1890091"/>
              </a:xfrm>
              <a:prstGeom prst="rect">
                <a:avLst/>
              </a:prstGeom>
              <a:blipFill>
                <a:blip r:embed="rId2"/>
                <a:stretch>
                  <a:fillRect l="-551" b="-354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Segnaposto contenuto 2">
                <a:extLst>
                  <a:ext uri="{FF2B5EF4-FFF2-40B4-BE49-F238E27FC236}">
                    <a16:creationId xmlns:a16="http://schemas.microsoft.com/office/drawing/2014/main" id="{71B71718-294C-BCB8-84B4-7225429C4423}"/>
                  </a:ext>
                </a:extLst>
              </p:cNvPr>
              <p:cNvSpPr txBox="1">
                <a:spLocks/>
              </p:cNvSpPr>
              <p:nvPr/>
            </p:nvSpPr>
            <p:spPr>
              <a:xfrm>
                <a:off x="6687091" y="2016011"/>
                <a:ext cx="4425437" cy="102046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200"/>
                  </a:spcBef>
                  <a:buClr>
                    <a:schemeClr val="accent1"/>
                  </a:buClr>
                  <a:buFont typeface="Arial" panose="020B0604020202020204" pitchFamily="34" charset="0"/>
                  <a:buNone/>
                  <a:defRPr sz="2200" b="1" kern="1200">
                    <a:solidFill>
                      <a:schemeClr val="tx1"/>
                    </a:solidFill>
                    <a:latin typeface="+mn-lt"/>
                    <a:ea typeface="+mn-ea"/>
                    <a:cs typeface="+mn-cs"/>
                  </a:defRPr>
                </a:lvl1pPr>
                <a:lvl2pPr marL="457200" indent="0" algn="l" defTabSz="914400" rtl="0" eaLnBrk="1" latinLnBrk="0" hangingPunct="1">
                  <a:lnSpc>
                    <a:spcPct val="110000"/>
                  </a:lnSpc>
                  <a:spcBef>
                    <a:spcPts val="600"/>
                  </a:spcBef>
                  <a:buClr>
                    <a:schemeClr val="accent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600"/>
                  </a:spcBef>
                  <a:buClr>
                    <a:schemeClr val="accent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600"/>
                  </a:spcBef>
                  <a:buClr>
                    <a:schemeClr val="accent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600"/>
                  </a:spcBef>
                  <a:buClr>
                    <a:schemeClr val="accent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buFont typeface="Arial" panose="020B0604020202020204" pitchFamily="34" charset="0"/>
                  <a:buChar char="•"/>
                </a:pPr>
                <a:r>
                  <a:rPr lang="it-IT" sz="1600" dirty="0"/>
                  <a:t>Time </a:t>
                </a:r>
                <a:r>
                  <a:rPr lang="it-IT" sz="1600" dirty="0" err="1"/>
                  <a:t>complexity</a:t>
                </a:r>
                <a:r>
                  <a:rPr lang="it-IT" sz="1600" dirty="0"/>
                  <a:t> </a:t>
                </a:r>
                <a:r>
                  <a:rPr lang="it-IT" sz="1600" b="0" i="1" dirty="0"/>
                  <a:t>(</a:t>
                </a:r>
                <a:r>
                  <a:rPr lang="it-IT" sz="1600" b="0" i="1" dirty="0" err="1"/>
                  <a:t>same</a:t>
                </a:r>
                <a:r>
                  <a:rPr lang="it-IT" sz="1600" b="0" i="1" dirty="0"/>
                  <a:t> </a:t>
                </a:r>
                <a:r>
                  <a:rPr lang="it-IT" sz="1600" b="0" i="1" dirty="0" err="1"/>
                  <a:t>convolution</a:t>
                </a:r>
                <a:r>
                  <a:rPr lang="it-IT" sz="1600" b="0" i="1" dirty="0"/>
                  <a:t>)</a:t>
                </a:r>
                <a:endParaRPr lang="it-IT" sz="1600" i="1" dirty="0"/>
              </a:p>
              <a:p>
                <a:pPr marL="742950" lvl="1" indent="-285750">
                  <a:buFont typeface="Arial" panose="020B0604020202020204" pitchFamily="34" charset="0"/>
                  <a:buChar char="•"/>
                </a:pPr>
                <a14:m>
                  <m:oMath xmlns:m="http://schemas.openxmlformats.org/officeDocument/2006/math">
                    <m:r>
                      <a:rPr lang="it-IT" sz="1400" b="1" i="1" smtClean="0">
                        <a:latin typeface="Cambria Math" panose="02040503050406030204" pitchFamily="18" charset="0"/>
                      </a:rPr>
                      <m:t>𝑯𝑾𝒏</m:t>
                    </m:r>
                  </m:oMath>
                </a14:m>
                <a:r>
                  <a:rPr lang="it-IT" sz="1400" i="1" dirty="0"/>
                  <a:t> </a:t>
                </a:r>
                <a:r>
                  <a:rPr lang="it-IT" sz="1400" b="0" dirty="0"/>
                  <a:t>multiplications</a:t>
                </a:r>
              </a:p>
              <a:p>
                <a:pPr marL="742950" lvl="1" indent="-285750">
                  <a:buFont typeface="Arial" panose="020B0604020202020204" pitchFamily="34" charset="0"/>
                  <a:buChar char="•"/>
                </a:pPr>
                <a14:m>
                  <m:oMath xmlns:m="http://schemas.openxmlformats.org/officeDocument/2006/math">
                    <m:r>
                      <a:rPr lang="it-IT" sz="1400" b="1" i="1" smtClean="0">
                        <a:latin typeface="Cambria Math" panose="02040503050406030204" pitchFamily="18" charset="0"/>
                      </a:rPr>
                      <m:t>𝑯𝑾</m:t>
                    </m:r>
                    <m:d>
                      <m:dPr>
                        <m:ctrlPr>
                          <a:rPr lang="it-IT" sz="1400" b="1" i="1" smtClean="0">
                            <a:latin typeface="Cambria Math" panose="02040503050406030204" pitchFamily="18" charset="0"/>
                          </a:rPr>
                        </m:ctrlPr>
                      </m:dPr>
                      <m:e>
                        <m:r>
                          <a:rPr lang="it-IT" sz="1400" b="1" i="1" smtClean="0">
                            <a:latin typeface="Cambria Math" panose="02040503050406030204" pitchFamily="18" charset="0"/>
                          </a:rPr>
                          <m:t>𝒏</m:t>
                        </m:r>
                        <m:r>
                          <a:rPr lang="it-IT" sz="1400" b="1" i="1" smtClean="0">
                            <a:latin typeface="Cambria Math" panose="02040503050406030204" pitchFamily="18" charset="0"/>
                          </a:rPr>
                          <m:t>−</m:t>
                        </m:r>
                        <m:r>
                          <a:rPr lang="it-IT" sz="1400" b="1" i="1" smtClean="0">
                            <a:latin typeface="Cambria Math" panose="02040503050406030204" pitchFamily="18" charset="0"/>
                          </a:rPr>
                          <m:t>𝟏</m:t>
                        </m:r>
                      </m:e>
                    </m:d>
                    <m:r>
                      <a:rPr lang="it-IT" sz="1400" b="1" i="1" smtClean="0">
                        <a:latin typeface="Cambria Math" panose="02040503050406030204" pitchFamily="18" charset="0"/>
                      </a:rPr>
                      <m:t>+</m:t>
                    </m:r>
                    <m:r>
                      <a:rPr lang="it-IT" sz="1400" b="1" i="1" smtClean="0">
                        <a:latin typeface="Cambria Math" panose="02040503050406030204" pitchFamily="18" charset="0"/>
                      </a:rPr>
                      <m:t>𝑯𝑾</m:t>
                    </m:r>
                  </m:oMath>
                </a14:m>
                <a:r>
                  <a:rPr lang="it-IT" sz="1400" i="1" dirty="0"/>
                  <a:t> </a:t>
                </a:r>
                <a:r>
                  <a:rPr lang="it-IT" sz="1400" b="0" dirty="0"/>
                  <a:t>additions</a:t>
                </a:r>
              </a:p>
            </p:txBody>
          </p:sp>
        </mc:Choice>
        <mc:Fallback xmlns="">
          <p:sp>
            <p:nvSpPr>
              <p:cNvPr id="14" name="Segnaposto contenuto 2">
                <a:extLst>
                  <a:ext uri="{FF2B5EF4-FFF2-40B4-BE49-F238E27FC236}">
                    <a16:creationId xmlns:a16="http://schemas.microsoft.com/office/drawing/2014/main" id="{71B71718-294C-BCB8-84B4-7225429C4423}"/>
                  </a:ext>
                </a:extLst>
              </p:cNvPr>
              <p:cNvSpPr txBox="1">
                <a:spLocks noRot="1" noChangeAspect="1" noMove="1" noResize="1" noEditPoints="1" noAdjustHandles="1" noChangeArrowheads="1" noChangeShapeType="1" noTextEdit="1"/>
              </p:cNvSpPr>
              <p:nvPr/>
            </p:nvSpPr>
            <p:spPr>
              <a:xfrm>
                <a:off x="6687091" y="2016011"/>
                <a:ext cx="4425437" cy="1020462"/>
              </a:xfrm>
              <a:prstGeom prst="rect">
                <a:avLst/>
              </a:prstGeom>
              <a:blipFill>
                <a:blip r:embed="rId3"/>
                <a:stretch>
                  <a:fillRect l="-551" b="-5988"/>
                </a:stretch>
              </a:blipFill>
            </p:spPr>
            <p:txBody>
              <a:bodyPr/>
              <a:lstStyle/>
              <a:p>
                <a:r>
                  <a:rPr lang="it-IT">
                    <a:noFill/>
                  </a:rPr>
                  <a:t> </a:t>
                </a:r>
              </a:p>
            </p:txBody>
          </p:sp>
        </mc:Fallback>
      </mc:AlternateContent>
      <p:pic>
        <p:nvPicPr>
          <p:cNvPr id="9" name="Segnaposto contenuto 8" descr="Immagine che contiene testo, schermata, Carattere, linea&#10;&#10;Descrizione generata automaticamente">
            <a:extLst>
              <a:ext uri="{FF2B5EF4-FFF2-40B4-BE49-F238E27FC236}">
                <a16:creationId xmlns:a16="http://schemas.microsoft.com/office/drawing/2014/main" id="{5F8D2B57-D37D-4212-DAD1-6D3BF5BF5D08}"/>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1590675" y="4081369"/>
            <a:ext cx="4425950" cy="1281965"/>
          </a:xfrm>
          <a:prstGeom prst="roundRect">
            <a:avLst>
              <a:gd name="adj" fmla="val 540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Segnaposto contenuto 15" descr="Immagine che contiene testo, schermata, Carattere, numero&#10;&#10;Descrizione generata automaticamente">
            <a:extLst>
              <a:ext uri="{FF2B5EF4-FFF2-40B4-BE49-F238E27FC236}">
                <a16:creationId xmlns:a16="http://schemas.microsoft.com/office/drawing/2014/main" id="{42840AFC-6AE2-53BF-1C7B-891C7A989A8B}"/>
              </a:ext>
            </a:extLst>
          </p:cNvPr>
          <p:cNvPicPr>
            <a:picLocks noGrp="1" noChangeAspect="1"/>
          </p:cNvPicPr>
          <p:nvPr>
            <p:ph sz="quarter" idx="4"/>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6630403" y="3521737"/>
            <a:ext cx="4425950" cy="2879063"/>
          </a:xfrm>
          <a:prstGeom prst="roundRect">
            <a:avLst>
              <a:gd name="adj" fmla="val 273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4" name="Connettore diritto 3">
            <a:extLst>
              <a:ext uri="{FF2B5EF4-FFF2-40B4-BE49-F238E27FC236}">
                <a16:creationId xmlns:a16="http://schemas.microsoft.com/office/drawing/2014/main" id="{3DD7DE1B-2379-9B18-E1E1-006203467A96}"/>
              </a:ext>
            </a:extLst>
          </p:cNvPr>
          <p:cNvCxnSpPr/>
          <p:nvPr/>
        </p:nvCxnSpPr>
        <p:spPr>
          <a:xfrm>
            <a:off x="1625838" y="1435768"/>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05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EE8549-B8D8-4120-B689-B16B13E543F6}"/>
              </a:ext>
            </a:extLst>
          </p:cNvPr>
          <p:cNvSpPr>
            <a:spLocks noGrp="1"/>
          </p:cNvSpPr>
          <p:nvPr>
            <p:ph type="title"/>
          </p:nvPr>
        </p:nvSpPr>
        <p:spPr>
          <a:xfrm>
            <a:off x="1587711" y="455362"/>
            <a:ext cx="4412035" cy="1076659"/>
          </a:xfrm>
        </p:spPr>
        <p:txBody>
          <a:bodyPr>
            <a:normAutofit fontScale="90000"/>
          </a:bodyPr>
          <a:lstStyle/>
          <a:p>
            <a:r>
              <a:rPr lang="it-IT" sz="3600" dirty="0" err="1"/>
              <a:t>Convolutional</a:t>
            </a:r>
            <a:r>
              <a:rPr lang="it-IT" sz="3600" dirty="0"/>
              <a:t> Layer</a:t>
            </a:r>
          </a:p>
        </p:txBody>
      </p:sp>
      <p:pic>
        <p:nvPicPr>
          <p:cNvPr id="6" name="Segnaposto contenuto 5" descr="Immagine che contiene testo, schermata, linea, ricevuta&#10;&#10;Descrizione generata automaticamente">
            <a:extLst>
              <a:ext uri="{FF2B5EF4-FFF2-40B4-BE49-F238E27FC236}">
                <a16:creationId xmlns:a16="http://schemas.microsoft.com/office/drawing/2014/main" id="{794A8503-F23D-DEDA-9ABF-5C4AEFBCE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2925" y="1512739"/>
            <a:ext cx="2427663" cy="4191818"/>
          </a:xfrm>
          <a:prstGeom prst="roundRect">
            <a:avLst>
              <a:gd name="adj" fmla="val 4045"/>
            </a:avLst>
          </a:prstGeom>
          <a:ln>
            <a:noFill/>
          </a:ln>
          <a:effectLst/>
        </p:spPr>
      </p:pic>
      <p:sp>
        <p:nvSpPr>
          <p:cNvPr id="4" name="Segnaposto testo 3">
            <a:extLst>
              <a:ext uri="{FF2B5EF4-FFF2-40B4-BE49-F238E27FC236}">
                <a16:creationId xmlns:a16="http://schemas.microsoft.com/office/drawing/2014/main" id="{9A28F31E-2951-B8FB-C39F-6BEFF14EDAFE}"/>
              </a:ext>
            </a:extLst>
          </p:cNvPr>
          <p:cNvSpPr>
            <a:spLocks noGrp="1"/>
          </p:cNvSpPr>
          <p:nvPr>
            <p:ph type="body" sz="half" idx="2"/>
          </p:nvPr>
        </p:nvSpPr>
        <p:spPr>
          <a:xfrm>
            <a:off x="1587712" y="2039874"/>
            <a:ext cx="4203488" cy="3829113"/>
          </a:xfrm>
        </p:spPr>
        <p:txBody>
          <a:bodyPr>
            <a:normAutofit fontScale="92500" lnSpcReduction="10000"/>
          </a:bodyPr>
          <a:lstStyle/>
          <a:p>
            <a:r>
              <a:rPr lang="en-US" dirty="0"/>
              <a:t>A typical </a:t>
            </a:r>
            <a:r>
              <a:rPr lang="en-US" i="1" dirty="0"/>
              <a:t>convolutional layer </a:t>
            </a:r>
            <a:r>
              <a:rPr lang="en-US" dirty="0"/>
              <a:t>consists of three stages.</a:t>
            </a:r>
          </a:p>
          <a:p>
            <a:pPr marL="285750" indent="-285750">
              <a:buFont typeface="Arial" panose="020B0604020202020204" pitchFamily="34" charset="0"/>
              <a:buChar char="•"/>
            </a:pPr>
            <a:r>
              <a:rPr lang="en-US" dirty="0"/>
              <a:t>In the first stage, the layer performs several </a:t>
            </a:r>
            <a:r>
              <a:rPr lang="en-US" b="1" dirty="0"/>
              <a:t>convolutions</a:t>
            </a:r>
            <a:r>
              <a:rPr lang="en-US" dirty="0"/>
              <a:t> in parallel to produce a set of linear activations. </a:t>
            </a:r>
          </a:p>
          <a:p>
            <a:pPr marL="285750" indent="-285750">
              <a:buFont typeface="Arial" panose="020B0604020202020204" pitchFamily="34" charset="0"/>
              <a:buChar char="•"/>
            </a:pPr>
            <a:r>
              <a:rPr lang="en-US" dirty="0"/>
              <a:t>In the second stage, each linear activation is run through a </a:t>
            </a:r>
            <a:r>
              <a:rPr lang="en-US" b="1" dirty="0"/>
              <a:t>nonlinear activation function </a:t>
            </a:r>
            <a:r>
              <a:rPr lang="en-US" dirty="0"/>
              <a:t>(</a:t>
            </a:r>
            <a:r>
              <a:rPr lang="en-US" i="1" dirty="0"/>
              <a:t>detector stage)</a:t>
            </a:r>
            <a:r>
              <a:rPr lang="en-US" dirty="0"/>
              <a:t>. </a:t>
            </a:r>
          </a:p>
          <a:p>
            <a:pPr marL="285750" indent="-285750">
              <a:buFont typeface="Arial" panose="020B0604020202020204" pitchFamily="34" charset="0"/>
              <a:buChar char="•"/>
            </a:pPr>
            <a:r>
              <a:rPr lang="en-US" dirty="0"/>
              <a:t>In the third stage, we use a </a:t>
            </a:r>
            <a:r>
              <a:rPr lang="en-US" b="1" dirty="0"/>
              <a:t>pooling function </a:t>
            </a:r>
            <a:r>
              <a:rPr lang="en-US" dirty="0"/>
              <a:t>to modify the output of the layer further [2]. (</a:t>
            </a:r>
            <a:r>
              <a:rPr lang="en-US" i="1" dirty="0"/>
              <a:t>pooling stage</a:t>
            </a:r>
            <a:r>
              <a:rPr lang="en-US" dirty="0"/>
              <a:t>)</a:t>
            </a:r>
          </a:p>
          <a:p>
            <a:r>
              <a:rPr lang="en-US" i="1" dirty="0"/>
              <a:t>In this work, we do not consider the so-called pooling stage.</a:t>
            </a:r>
            <a:endParaRPr lang="it-IT" i="1" dirty="0"/>
          </a:p>
        </p:txBody>
      </p:sp>
      <p:sp>
        <p:nvSpPr>
          <p:cNvPr id="7" name="CasellaDiTesto 6">
            <a:extLst>
              <a:ext uri="{FF2B5EF4-FFF2-40B4-BE49-F238E27FC236}">
                <a16:creationId xmlns:a16="http://schemas.microsoft.com/office/drawing/2014/main" id="{9FA51B39-2518-47D6-101F-D30436220FA9}"/>
              </a:ext>
            </a:extLst>
          </p:cNvPr>
          <p:cNvSpPr txBox="1"/>
          <p:nvPr/>
        </p:nvSpPr>
        <p:spPr>
          <a:xfrm>
            <a:off x="7772400" y="5874585"/>
            <a:ext cx="2839453" cy="461665"/>
          </a:xfrm>
          <a:prstGeom prst="rect">
            <a:avLst/>
          </a:prstGeom>
          <a:noFill/>
        </p:spPr>
        <p:txBody>
          <a:bodyPr wrap="square" rtlCol="0">
            <a:spAutoFit/>
          </a:bodyPr>
          <a:lstStyle/>
          <a:p>
            <a:pPr algn="ctr"/>
            <a:r>
              <a:rPr lang="en-US" sz="1200" b="0" i="1" u="none" strike="noStrike" baseline="0" dirty="0"/>
              <a:t>The components of a typical convolutional neural network layer</a:t>
            </a:r>
            <a:endParaRPr lang="it-IT" sz="1200" i="1" dirty="0"/>
          </a:p>
        </p:txBody>
      </p:sp>
      <p:cxnSp>
        <p:nvCxnSpPr>
          <p:cNvPr id="10" name="Connettore diritto 9">
            <a:extLst>
              <a:ext uri="{FF2B5EF4-FFF2-40B4-BE49-F238E27FC236}">
                <a16:creationId xmlns:a16="http://schemas.microsoft.com/office/drawing/2014/main" id="{335139B7-F583-D37A-7245-59F260E40061}"/>
              </a:ext>
            </a:extLst>
          </p:cNvPr>
          <p:cNvCxnSpPr>
            <a:cxnSpLocks/>
          </p:cNvCxnSpPr>
          <p:nvPr/>
        </p:nvCxnSpPr>
        <p:spPr>
          <a:xfrm>
            <a:off x="1625838" y="1609878"/>
            <a:ext cx="4165362"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815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85521F-A348-33D4-39C2-BE2CD2C3C85D}"/>
              </a:ext>
            </a:extLst>
          </p:cNvPr>
          <p:cNvSpPr>
            <a:spLocks noGrp="1"/>
          </p:cNvSpPr>
          <p:nvPr>
            <p:ph type="title"/>
          </p:nvPr>
        </p:nvSpPr>
        <p:spPr>
          <a:xfrm>
            <a:off x="1587711" y="575594"/>
            <a:ext cx="4043436" cy="882420"/>
          </a:xfrm>
        </p:spPr>
        <p:txBody>
          <a:bodyPr>
            <a:normAutofit/>
          </a:bodyPr>
          <a:lstStyle/>
          <a:p>
            <a:r>
              <a:rPr lang="it-IT" sz="4400" dirty="0"/>
              <a:t>Training</a:t>
            </a:r>
            <a:endParaRPr lang="it-IT" sz="4000" dirty="0"/>
          </a:p>
        </p:txBody>
      </p:sp>
      <mc:AlternateContent xmlns:mc="http://schemas.openxmlformats.org/markup-compatibility/2006" xmlns:a14="http://schemas.microsoft.com/office/drawing/2010/main">
        <mc:Choice Requires="a14">
          <p:sp>
            <p:nvSpPr>
              <p:cNvPr id="4" name="Segnaposto testo 3">
                <a:extLst>
                  <a:ext uri="{FF2B5EF4-FFF2-40B4-BE49-F238E27FC236}">
                    <a16:creationId xmlns:a16="http://schemas.microsoft.com/office/drawing/2014/main" id="{08E00685-9388-932E-1E4A-9959E7792CEB}"/>
                  </a:ext>
                </a:extLst>
              </p:cNvPr>
              <p:cNvSpPr>
                <a:spLocks noGrp="1"/>
              </p:cNvSpPr>
              <p:nvPr>
                <p:ph type="body" sz="half" idx="2"/>
              </p:nvPr>
            </p:nvSpPr>
            <p:spPr>
              <a:xfrm>
                <a:off x="1587711" y="1727052"/>
                <a:ext cx="4043436" cy="4555353"/>
              </a:xfrm>
            </p:spPr>
            <p:txBody>
              <a:bodyPr>
                <a:normAutofit lnSpcReduction="10000"/>
              </a:bodyPr>
              <a:lstStyle/>
              <a:p>
                <a:pPr marL="285750" indent="-285750" algn="l">
                  <a:buFont typeface="Arial" panose="020B0604020202020204" pitchFamily="34" charset="0"/>
                  <a:buChar char="•"/>
                </a:pPr>
                <a:r>
                  <a:rPr lang="en-US" sz="1800" b="1" i="0" u="none" strike="noStrike" baseline="0" dirty="0"/>
                  <a:t>Synthetic dataset</a:t>
                </a:r>
                <a:endParaRPr lang="en-US" sz="1600" b="1" i="0" u="none" strike="noStrike" baseline="0" dirty="0"/>
              </a:p>
              <a:p>
                <a:pPr marL="742950" lvl="1" indent="-285750">
                  <a:buFont typeface="Arial" panose="020B0604020202020204" pitchFamily="34" charset="0"/>
                  <a:buChar char="•"/>
                </a:pPr>
                <a:r>
                  <a:rPr lang="en-US" b="0" i="0" u="none" strike="noStrike" baseline="0" dirty="0"/>
                  <a:t>pixels are labeled as </a:t>
                </a:r>
                <a:r>
                  <a:rPr lang="en-US" b="0" i="1" u="none" strike="noStrike" baseline="0" dirty="0"/>
                  <a:t>edge pixels </a:t>
                </a:r>
                <a:r>
                  <a:rPr lang="en-US" b="0" i="0" u="none" strike="noStrike" baseline="0" dirty="0"/>
                  <a:t>or not, considering a particular encoding strategy (e.g. 1 for edge pixels, 0 otherwise).</a:t>
                </a:r>
                <a:endParaRPr lang="en-US" sz="1600" b="0" i="0" u="none" strike="noStrike" baseline="0" dirty="0"/>
              </a:p>
              <a:p>
                <a:pPr marL="285750" indent="-285750">
                  <a:buFont typeface="Arial" panose="020B0604020202020204" pitchFamily="34" charset="0"/>
                  <a:buChar char="•"/>
                </a:pPr>
                <a:r>
                  <a:rPr lang="en-US" sz="2000" b="1" i="0" u="none" strike="noStrike" baseline="0" dirty="0"/>
                  <a:t>Training/test split</a:t>
                </a:r>
                <a:endParaRPr lang="en-US" sz="2000" dirty="0"/>
              </a:p>
              <a:p>
                <a:pPr marL="285750" indent="-285750">
                  <a:buFont typeface="Arial" panose="020B0604020202020204" pitchFamily="34" charset="0"/>
                  <a:buChar char="•"/>
                </a:pPr>
                <a:r>
                  <a:rPr lang="en-US" sz="2000" b="1" dirty="0"/>
                  <a:t>Activation function</a:t>
                </a:r>
                <a:r>
                  <a:rPr lang="en-US" sz="2000" dirty="0"/>
                  <a:t>: </a:t>
                </a:r>
                <a:r>
                  <a:rPr lang="en-US" sz="1800" dirty="0"/>
                  <a:t>sigmoid</a:t>
                </a:r>
                <a:endParaRPr lang="en-US" sz="2000" dirty="0"/>
              </a:p>
              <a:p>
                <a:pPr marL="742950" lvl="1" indent="-285750">
                  <a:buFont typeface="Arial" panose="020B0604020202020204" pitchFamily="34" charset="0"/>
                  <a:buChar char="•"/>
                </a:pPr>
                <a14:m>
                  <m:oMath xmlns:m="http://schemas.openxmlformats.org/officeDocument/2006/math">
                    <m:r>
                      <a:rPr lang="it-IT" sz="1700" b="0" i="1" smtClean="0">
                        <a:latin typeface="Cambria Math" panose="02040503050406030204" pitchFamily="18" charset="0"/>
                      </a:rPr>
                      <m:t>𝑆</m:t>
                    </m:r>
                    <m:d>
                      <m:dPr>
                        <m:ctrlPr>
                          <a:rPr lang="it-IT" sz="1700" b="0" i="1" smtClean="0">
                            <a:latin typeface="Cambria Math" panose="02040503050406030204" pitchFamily="18" charset="0"/>
                          </a:rPr>
                        </m:ctrlPr>
                      </m:dPr>
                      <m:e>
                        <m:r>
                          <a:rPr lang="it-IT" sz="1700" b="0" i="1" smtClean="0">
                            <a:latin typeface="Cambria Math" panose="02040503050406030204" pitchFamily="18" charset="0"/>
                          </a:rPr>
                          <m:t>𝑥</m:t>
                        </m:r>
                      </m:e>
                    </m:d>
                    <m:r>
                      <a:rPr lang="it-IT" sz="1700" b="0" i="1" smtClean="0">
                        <a:latin typeface="Cambria Math" panose="02040503050406030204" pitchFamily="18" charset="0"/>
                      </a:rPr>
                      <m:t>= </m:t>
                    </m:r>
                    <m:f>
                      <m:fPr>
                        <m:ctrlPr>
                          <a:rPr lang="it-IT" sz="1700" b="0" i="1" smtClean="0">
                            <a:latin typeface="Cambria Math" panose="02040503050406030204" pitchFamily="18" charset="0"/>
                          </a:rPr>
                        </m:ctrlPr>
                      </m:fPr>
                      <m:num>
                        <m:r>
                          <a:rPr lang="it-IT" sz="1700" b="0" i="1" smtClean="0">
                            <a:latin typeface="Cambria Math" panose="02040503050406030204" pitchFamily="18" charset="0"/>
                          </a:rPr>
                          <m:t>1</m:t>
                        </m:r>
                      </m:num>
                      <m:den>
                        <m:r>
                          <a:rPr lang="it-IT" sz="1700" b="0" i="1" smtClean="0">
                            <a:latin typeface="Cambria Math" panose="02040503050406030204" pitchFamily="18" charset="0"/>
                          </a:rPr>
                          <m:t>1+</m:t>
                        </m:r>
                        <m:sSup>
                          <m:sSupPr>
                            <m:ctrlPr>
                              <a:rPr lang="it-IT" sz="1700" b="0" i="1" smtClean="0">
                                <a:latin typeface="Cambria Math" panose="02040503050406030204" pitchFamily="18" charset="0"/>
                              </a:rPr>
                            </m:ctrlPr>
                          </m:sSupPr>
                          <m:e>
                            <m:r>
                              <a:rPr lang="it-IT" sz="1700" b="0" i="1" smtClean="0">
                                <a:latin typeface="Cambria Math" panose="02040503050406030204" pitchFamily="18" charset="0"/>
                              </a:rPr>
                              <m:t>𝑒</m:t>
                            </m:r>
                          </m:e>
                          <m:sup>
                            <m:r>
                              <a:rPr lang="it-IT" sz="1700" b="0" i="1" smtClean="0">
                                <a:latin typeface="Cambria Math" panose="02040503050406030204" pitchFamily="18" charset="0"/>
                              </a:rPr>
                              <m:t>−</m:t>
                            </m:r>
                            <m:r>
                              <a:rPr lang="it-IT" sz="1700" b="0" i="1" smtClean="0">
                                <a:latin typeface="Cambria Math" panose="02040503050406030204" pitchFamily="18" charset="0"/>
                              </a:rPr>
                              <m:t>𝑥</m:t>
                            </m:r>
                          </m:sup>
                        </m:sSup>
                      </m:den>
                    </m:f>
                  </m:oMath>
                </a14:m>
                <a:endParaRPr lang="en-US" dirty="0"/>
              </a:p>
              <a:p>
                <a:pPr marL="285750" indent="-285750">
                  <a:buFont typeface="Arial" panose="020B0604020202020204" pitchFamily="34" charset="0"/>
                  <a:buChar char="•"/>
                </a:pPr>
                <a:r>
                  <a:rPr lang="en-US" sz="1800" b="1" dirty="0"/>
                  <a:t>Loss function</a:t>
                </a:r>
                <a:r>
                  <a:rPr lang="en-US" sz="1800" dirty="0"/>
                  <a:t>: MSE Loss</a:t>
                </a:r>
              </a:p>
              <a:p>
                <a:pPr marL="742950" lvl="1" indent="-285750">
                  <a:buFont typeface="Arial" panose="020B0604020202020204" pitchFamily="34" charset="0"/>
                  <a:buChar char="•"/>
                </a:pPr>
                <a14:m>
                  <m:oMath xmlns:m="http://schemas.openxmlformats.org/officeDocument/2006/math">
                    <m:r>
                      <a:rPr lang="it-IT" sz="1600" b="0" i="1" smtClean="0">
                        <a:latin typeface="Cambria Math" panose="02040503050406030204" pitchFamily="18" charset="0"/>
                      </a:rPr>
                      <m:t>𝐿</m:t>
                    </m:r>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num>
                      <m:den>
                        <m:r>
                          <a:rPr lang="it-IT" sz="1600" b="0" i="1" smtClean="0">
                            <a:latin typeface="Cambria Math" panose="02040503050406030204" pitchFamily="18" charset="0"/>
                          </a:rPr>
                          <m:t>𝑁</m:t>
                        </m:r>
                      </m:den>
                    </m:f>
                    <m:nary>
                      <m:naryPr>
                        <m:chr m:val="∑"/>
                        <m:supHide m:val="on"/>
                        <m:ctrlPr>
                          <a:rPr lang="it-IT" sz="1600" b="0" i="1" smtClean="0">
                            <a:latin typeface="Cambria Math" panose="02040503050406030204" pitchFamily="18" charset="0"/>
                          </a:rPr>
                        </m:ctrlPr>
                      </m:naryPr>
                      <m:sub>
                        <m:r>
                          <m:rPr>
                            <m:brk m:alnAt="7"/>
                          </m:rPr>
                          <a:rPr lang="it-IT" sz="1600" b="0" i="1" smtClean="0">
                            <a:latin typeface="Cambria Math" panose="02040503050406030204" pitchFamily="18" charset="0"/>
                          </a:rPr>
                          <m:t>𝑖</m:t>
                        </m:r>
                        <m:r>
                          <a:rPr lang="it-IT" sz="1600" b="0" i="1" smtClean="0">
                            <a:latin typeface="Cambria Math" panose="02040503050406030204" pitchFamily="18" charset="0"/>
                          </a:rPr>
                          <m:t>, </m:t>
                        </m:r>
                        <m:r>
                          <a:rPr lang="it-IT" sz="1600" b="0" i="1" smtClean="0">
                            <a:latin typeface="Cambria Math" panose="02040503050406030204" pitchFamily="18" charset="0"/>
                          </a:rPr>
                          <m:t>𝑗</m:t>
                        </m:r>
                      </m:sub>
                      <m:sup/>
                      <m:e>
                        <m:sSup>
                          <m:sSupPr>
                            <m:ctrlPr>
                              <a:rPr lang="it-IT" sz="1600" b="0" i="1" smtClean="0">
                                <a:latin typeface="Cambria Math" panose="02040503050406030204" pitchFamily="18" charset="0"/>
                              </a:rPr>
                            </m:ctrlPr>
                          </m:sSupPr>
                          <m:e>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𝑡</m:t>
                                    </m:r>
                                  </m:e>
                                  <m:sub>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𝑗</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𝑦</m:t>
                                    </m:r>
                                  </m:e>
                                  <m:sub>
                                    <m:r>
                                      <a:rPr lang="it-IT" sz="1600" i="1">
                                        <a:latin typeface="Cambria Math" panose="02040503050406030204" pitchFamily="18" charset="0"/>
                                      </a:rPr>
                                      <m:t>𝑖</m:t>
                                    </m:r>
                                    <m:r>
                                      <a:rPr lang="it-IT" sz="1600" i="1">
                                        <a:latin typeface="Cambria Math" panose="02040503050406030204" pitchFamily="18" charset="0"/>
                                      </a:rPr>
                                      <m:t>,</m:t>
                                    </m:r>
                                    <m:r>
                                      <a:rPr lang="it-IT" sz="1600" i="1">
                                        <a:latin typeface="Cambria Math" panose="02040503050406030204" pitchFamily="18" charset="0"/>
                                      </a:rPr>
                                      <m:t>𝑗</m:t>
                                    </m:r>
                                  </m:sub>
                                </m:sSub>
                              </m:e>
                            </m:d>
                          </m:e>
                          <m:sup>
                            <m:r>
                              <a:rPr lang="it-IT" sz="1600" b="0" i="1" smtClean="0">
                                <a:latin typeface="Cambria Math" panose="02040503050406030204" pitchFamily="18" charset="0"/>
                              </a:rPr>
                              <m:t>2</m:t>
                            </m:r>
                          </m:sup>
                        </m:sSup>
                      </m:e>
                    </m:nary>
                  </m:oMath>
                </a14:m>
                <a:endParaRPr lang="en-US" sz="1600" dirty="0"/>
              </a:p>
              <a:p>
                <a:pPr marL="285750" indent="-285750">
                  <a:buFont typeface="Arial" panose="020B0604020202020204" pitchFamily="34" charset="0"/>
                  <a:buChar char="•"/>
                </a:pPr>
                <a:r>
                  <a:rPr lang="en-US" sz="1800" b="1" i="0" u="none" strike="noStrike" baseline="0" dirty="0"/>
                  <a:t>Gradient descent approach</a:t>
                </a:r>
              </a:p>
              <a:p>
                <a:pPr marL="742950" lvl="1" indent="-285750">
                  <a:buFont typeface="Arial" panose="020B0604020202020204" pitchFamily="34" charset="0"/>
                  <a:buChar char="•"/>
                </a:pPr>
                <a14:m>
                  <m:oMath xmlns:m="http://schemas.openxmlformats.org/officeDocument/2006/math">
                    <m:sSup>
                      <m:sSupPr>
                        <m:ctrlPr>
                          <a:rPr lang="en-US" sz="1600" i="1" u="none" strike="noStrike" baseline="0" smtClean="0">
                            <a:latin typeface="Cambria Math" panose="02040503050406030204" pitchFamily="18" charset="0"/>
                          </a:rPr>
                        </m:ctrlPr>
                      </m:sSupPr>
                      <m:e>
                        <m:r>
                          <a:rPr lang="it-IT" sz="1600" b="0" i="1" u="none" strike="noStrike" baseline="0" smtClean="0">
                            <a:latin typeface="Cambria Math" panose="02040503050406030204" pitchFamily="18" charset="0"/>
                          </a:rPr>
                          <m:t>𝑤</m:t>
                        </m:r>
                      </m:e>
                      <m:sup>
                        <m:r>
                          <a:rPr lang="it-IT" sz="1600" b="0" i="1" u="none" strike="noStrike" baseline="0" smtClean="0">
                            <a:latin typeface="Cambria Math" panose="02040503050406030204" pitchFamily="18" charset="0"/>
                          </a:rPr>
                          <m:t>′</m:t>
                        </m:r>
                      </m:sup>
                    </m:sSup>
                    <m:r>
                      <a:rPr lang="it-IT" sz="1600" b="0" i="1" u="none" strike="noStrike" baseline="0" smtClean="0">
                        <a:latin typeface="Cambria Math" panose="02040503050406030204" pitchFamily="18" charset="0"/>
                      </a:rPr>
                      <m:t>=</m:t>
                    </m:r>
                    <m:r>
                      <a:rPr lang="it-IT" sz="1600" b="0" i="1" u="none" strike="noStrike" baseline="0" smtClean="0">
                        <a:latin typeface="Cambria Math" panose="02040503050406030204" pitchFamily="18" charset="0"/>
                      </a:rPr>
                      <m:t>𝑤</m:t>
                    </m:r>
                    <m:r>
                      <a:rPr lang="it-IT" sz="1600" b="0" i="1" u="none" strike="noStrike" baseline="0" smtClean="0">
                        <a:latin typeface="Cambria Math" panose="02040503050406030204" pitchFamily="18" charset="0"/>
                      </a:rPr>
                      <m:t>−</m:t>
                    </m:r>
                    <m:r>
                      <a:rPr lang="it-IT" sz="1600" b="0" i="1" u="none" strike="noStrike" baseline="0" smtClean="0">
                        <a:latin typeface="Cambria Math" panose="02040503050406030204" pitchFamily="18" charset="0"/>
                        <a:ea typeface="Cambria Math" panose="02040503050406030204" pitchFamily="18" charset="0"/>
                      </a:rPr>
                      <m:t>𝜖</m:t>
                    </m:r>
                    <m:sSub>
                      <m:sSubPr>
                        <m:ctrlPr>
                          <a:rPr lang="it-IT" sz="1600" b="0" i="1" u="none" strike="noStrike" baseline="0" smtClean="0">
                            <a:latin typeface="Cambria Math" panose="02040503050406030204" pitchFamily="18" charset="0"/>
                            <a:ea typeface="Cambria Math" panose="02040503050406030204" pitchFamily="18" charset="0"/>
                          </a:rPr>
                        </m:ctrlPr>
                      </m:sSubPr>
                      <m:e>
                        <m:r>
                          <a:rPr lang="it-IT" sz="1600" b="0" i="1" u="none" strike="noStrike" baseline="0" smtClean="0">
                            <a:latin typeface="Cambria Math" panose="02040503050406030204" pitchFamily="18" charset="0"/>
                            <a:ea typeface="Cambria Math" panose="02040503050406030204" pitchFamily="18" charset="0"/>
                          </a:rPr>
                          <m:t>∆</m:t>
                        </m:r>
                      </m:e>
                      <m:sub>
                        <m:r>
                          <a:rPr lang="it-IT" sz="1600" b="0" i="1" u="none" strike="noStrike" baseline="0" smtClean="0">
                            <a:latin typeface="Cambria Math" panose="02040503050406030204" pitchFamily="18" charset="0"/>
                            <a:ea typeface="Cambria Math" panose="02040503050406030204" pitchFamily="18" charset="0"/>
                          </a:rPr>
                          <m:t>𝑤</m:t>
                        </m:r>
                      </m:sub>
                    </m:sSub>
                    <m:r>
                      <a:rPr lang="it-IT" sz="1600" b="0" i="1" u="none" strike="noStrike" baseline="0" smtClean="0">
                        <a:latin typeface="Cambria Math" panose="02040503050406030204" pitchFamily="18" charset="0"/>
                        <a:ea typeface="Cambria Math" panose="02040503050406030204" pitchFamily="18" charset="0"/>
                      </a:rPr>
                      <m:t>𝐿</m:t>
                    </m:r>
                    <m:r>
                      <a:rPr lang="it-IT" sz="1600" b="0" i="1" u="none" strike="noStrike" baseline="0" smtClean="0">
                        <a:latin typeface="Cambria Math" panose="02040503050406030204" pitchFamily="18" charset="0"/>
                        <a:ea typeface="Cambria Math" panose="02040503050406030204" pitchFamily="18" charset="0"/>
                      </a:rPr>
                      <m:t>(</m:t>
                    </m:r>
                    <m:r>
                      <a:rPr lang="it-IT" sz="1600" b="0" i="1" u="none" strike="noStrike" baseline="0" smtClean="0">
                        <a:latin typeface="Cambria Math" panose="02040503050406030204" pitchFamily="18" charset="0"/>
                        <a:ea typeface="Cambria Math" panose="02040503050406030204" pitchFamily="18" charset="0"/>
                      </a:rPr>
                      <m:t>𝑤</m:t>
                    </m:r>
                    <m:r>
                      <a:rPr lang="it-IT" sz="1600" b="0" i="1" u="none" strike="noStrike" baseline="0" smtClean="0">
                        <a:latin typeface="Cambria Math" panose="02040503050406030204" pitchFamily="18" charset="0"/>
                        <a:ea typeface="Cambria Math" panose="02040503050406030204" pitchFamily="18" charset="0"/>
                      </a:rPr>
                      <m:t>)</m:t>
                    </m:r>
                  </m:oMath>
                </a14:m>
                <a:endParaRPr lang="en-US" sz="1600" b="0" dirty="0">
                  <a:ea typeface="Cambria Math" panose="02040503050406030204" pitchFamily="18" charset="0"/>
                </a:endParaRPr>
              </a:p>
              <a:p>
                <a:pPr lvl="2"/>
                <a:endParaRPr lang="it-IT" sz="1400" b="0" i="0" u="none" strike="noStrike" baseline="0" dirty="0">
                  <a:ea typeface="Cambria Math" panose="02040503050406030204" pitchFamily="18" charset="0"/>
                </a:endParaRPr>
              </a:p>
            </p:txBody>
          </p:sp>
        </mc:Choice>
        <mc:Fallback xmlns="">
          <p:sp>
            <p:nvSpPr>
              <p:cNvPr id="4" name="Segnaposto testo 3">
                <a:extLst>
                  <a:ext uri="{FF2B5EF4-FFF2-40B4-BE49-F238E27FC236}">
                    <a16:creationId xmlns:a16="http://schemas.microsoft.com/office/drawing/2014/main" id="{08E00685-9388-932E-1E4A-9959E7792CEB}"/>
                  </a:ext>
                </a:extLst>
              </p:cNvPr>
              <p:cNvSpPr>
                <a:spLocks noGrp="1" noRot="1" noChangeAspect="1" noMove="1" noResize="1" noEditPoints="1" noAdjustHandles="1" noChangeArrowheads="1" noChangeShapeType="1" noTextEdit="1"/>
              </p:cNvSpPr>
              <p:nvPr>
                <p:ph type="body" sz="half" idx="2"/>
              </p:nvPr>
            </p:nvSpPr>
            <p:spPr>
              <a:xfrm>
                <a:off x="1587711" y="1727052"/>
                <a:ext cx="4043436" cy="4555353"/>
              </a:xfrm>
              <a:blipFill>
                <a:blip r:embed="rId2"/>
                <a:stretch>
                  <a:fillRect l="-1355" t="-535" r="-1355"/>
                </a:stretch>
              </a:blipFill>
            </p:spPr>
            <p:txBody>
              <a:bodyPr/>
              <a:lstStyle/>
              <a:p>
                <a:r>
                  <a:rPr lang="it-IT">
                    <a:noFill/>
                  </a:rPr>
                  <a:t> </a:t>
                </a:r>
              </a:p>
            </p:txBody>
          </p:sp>
        </mc:Fallback>
      </mc:AlternateContent>
      <p:pic>
        <p:nvPicPr>
          <p:cNvPr id="14" name="Segnaposto immagine 13" descr="Immagine che contiene testo, diagramma, Piano, Disegno tecnico&#10;&#10;Descrizione generata automaticamente">
            <a:extLst>
              <a:ext uri="{FF2B5EF4-FFF2-40B4-BE49-F238E27FC236}">
                <a16:creationId xmlns:a16="http://schemas.microsoft.com/office/drawing/2014/main" id="{69A5EF4E-18B3-9AE8-1BE3-2E385B79D173}"/>
              </a:ext>
            </a:extLst>
          </p:cNvPr>
          <p:cNvPicPr>
            <a:picLocks noGrp="1" noChangeAspect="1"/>
          </p:cNvPicPr>
          <p:nvPr>
            <p:ph type="pic"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722" r="6722"/>
          <a:stretch>
            <a:fillRect/>
          </a:stretch>
        </p:blipFill>
        <p:spPr>
          <a:xfrm>
            <a:off x="6271232" y="805780"/>
            <a:ext cx="5355607" cy="5522677"/>
          </a:xfrm>
          <a:prstGeom prst="roundRect">
            <a:avLst>
              <a:gd name="adj" fmla="val 268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5" name="Connettore diritto 14">
            <a:extLst>
              <a:ext uri="{FF2B5EF4-FFF2-40B4-BE49-F238E27FC236}">
                <a16:creationId xmlns:a16="http://schemas.microsoft.com/office/drawing/2014/main" id="{69A6336A-D95A-88D2-9AE5-B08CBAE3E692}"/>
              </a:ext>
            </a:extLst>
          </p:cNvPr>
          <p:cNvCxnSpPr>
            <a:cxnSpLocks/>
          </p:cNvCxnSpPr>
          <p:nvPr/>
        </p:nvCxnSpPr>
        <p:spPr>
          <a:xfrm>
            <a:off x="1625838" y="1481542"/>
            <a:ext cx="4005309"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78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85521F-A348-33D4-39C2-BE2CD2C3C85D}"/>
              </a:ext>
            </a:extLst>
          </p:cNvPr>
          <p:cNvSpPr>
            <a:spLocks noGrp="1"/>
          </p:cNvSpPr>
          <p:nvPr>
            <p:ph type="title"/>
          </p:nvPr>
        </p:nvSpPr>
        <p:spPr>
          <a:xfrm>
            <a:off x="1587711" y="575594"/>
            <a:ext cx="4043436" cy="882420"/>
          </a:xfrm>
        </p:spPr>
        <p:txBody>
          <a:bodyPr>
            <a:normAutofit/>
          </a:bodyPr>
          <a:lstStyle/>
          <a:p>
            <a:r>
              <a:rPr lang="it-IT" sz="4400" dirty="0"/>
              <a:t>Testing</a:t>
            </a:r>
            <a:endParaRPr lang="it-IT" sz="4000" dirty="0"/>
          </a:p>
        </p:txBody>
      </p:sp>
      <p:sp>
        <p:nvSpPr>
          <p:cNvPr id="4" name="Segnaposto testo 3">
            <a:extLst>
              <a:ext uri="{FF2B5EF4-FFF2-40B4-BE49-F238E27FC236}">
                <a16:creationId xmlns:a16="http://schemas.microsoft.com/office/drawing/2014/main" id="{08E00685-9388-932E-1E4A-9959E7792CEB}"/>
              </a:ext>
            </a:extLst>
          </p:cNvPr>
          <p:cNvSpPr>
            <a:spLocks noGrp="1"/>
          </p:cNvSpPr>
          <p:nvPr>
            <p:ph type="body" sz="half" idx="2"/>
          </p:nvPr>
        </p:nvSpPr>
        <p:spPr>
          <a:xfrm>
            <a:off x="1587711" y="2115199"/>
            <a:ext cx="3624369" cy="4167206"/>
          </a:xfrm>
        </p:spPr>
        <p:txBody>
          <a:bodyPr>
            <a:normAutofit/>
          </a:bodyPr>
          <a:lstStyle/>
          <a:p>
            <a:pPr marL="285750" indent="-285750" algn="l">
              <a:buFont typeface="Arial" panose="020B0604020202020204" pitchFamily="34" charset="0"/>
              <a:buChar char="•"/>
            </a:pPr>
            <a:r>
              <a:rPr lang="it-IT" sz="1800" b="0" i="0" u="none" strike="noStrike" baseline="0" dirty="0"/>
              <a:t>Evaluation of the </a:t>
            </a:r>
            <a:r>
              <a:rPr lang="it-IT" sz="1800" b="0" i="0" u="none" strike="noStrike" baseline="0" dirty="0" err="1"/>
              <a:t>trained</a:t>
            </a:r>
            <a:r>
              <a:rPr lang="it-IT" sz="1800" b="0" i="0" u="none" strike="noStrike" baseline="0" dirty="0"/>
              <a:t> </a:t>
            </a:r>
            <a:r>
              <a:rPr lang="it-IT" sz="1800" b="0" i="0" u="none" strike="noStrike" baseline="0" dirty="0" err="1"/>
              <a:t>convolutional</a:t>
            </a:r>
            <a:r>
              <a:rPr lang="it-IT" sz="1800" b="0" i="0" u="none" strike="noStrike" baseline="0" dirty="0"/>
              <a:t> kernel on the test set (e.g</a:t>
            </a:r>
            <a:r>
              <a:rPr lang="it-IT" sz="1800" dirty="0"/>
              <a:t>. pixel </a:t>
            </a:r>
            <a:r>
              <a:rPr lang="it-IT" sz="1800" b="0" i="0" u="none" strike="noStrike" baseline="0" dirty="0" err="1"/>
              <a:t>accuracy</a:t>
            </a:r>
            <a:r>
              <a:rPr lang="it-IT" sz="1800" b="0" i="0" u="none" strike="noStrike" baseline="0" dirty="0"/>
              <a:t>)</a:t>
            </a:r>
            <a:r>
              <a:rPr lang="it-IT" sz="1600" b="0" i="0" u="none" strike="noStrike" baseline="0" dirty="0"/>
              <a:t> </a:t>
            </a:r>
            <a:endParaRPr lang="en-US" sz="1800" b="0" i="0" u="none" strike="noStrike" baseline="0" dirty="0"/>
          </a:p>
          <a:p>
            <a:pPr marL="285750" indent="-285750" algn="l">
              <a:buFont typeface="Arial" panose="020B0604020202020204" pitchFamily="34" charset="0"/>
              <a:buChar char="•"/>
            </a:pPr>
            <a:r>
              <a:rPr lang="en-US" sz="1800" b="1" i="0" u="none" strike="noStrike" baseline="0" dirty="0"/>
              <a:t>Forward pass only</a:t>
            </a:r>
          </a:p>
          <a:p>
            <a:pPr marL="285750" indent="-285750" algn="l">
              <a:buFont typeface="Arial" panose="020B0604020202020204" pitchFamily="34" charset="0"/>
              <a:buChar char="•"/>
            </a:pPr>
            <a:r>
              <a:rPr lang="en-US" sz="1800" b="0" i="0" u="none" strike="noStrike" baseline="0" dirty="0"/>
              <a:t>In contrast to the training loop, the </a:t>
            </a:r>
            <a:r>
              <a:rPr lang="en-US" sz="1800" b="1" i="0" u="none" strike="noStrike" baseline="0" dirty="0"/>
              <a:t>step function </a:t>
            </a:r>
            <a:r>
              <a:rPr lang="en-US" sz="1800" b="0" i="0" u="none" strike="noStrike" baseline="0" dirty="0"/>
              <a:t>is used as activation functio</a:t>
            </a:r>
            <a:r>
              <a:rPr lang="en-US" sz="1800" dirty="0"/>
              <a:t>n</a:t>
            </a:r>
            <a:endParaRPr lang="en-US" sz="1800" b="0" i="0" u="none" strike="noStrike" baseline="0" dirty="0"/>
          </a:p>
          <a:p>
            <a:pPr marL="285750" indent="-285750" algn="l">
              <a:buFont typeface="Arial" panose="020B0604020202020204" pitchFamily="34" charset="0"/>
              <a:buChar char="•"/>
            </a:pPr>
            <a:r>
              <a:rPr lang="en-US" sz="1800" b="1" dirty="0"/>
              <a:t>B</a:t>
            </a:r>
            <a:r>
              <a:rPr lang="en-US" sz="1800" b="1" i="0" u="none" strike="noStrike" baseline="0" dirty="0"/>
              <a:t>ackward pass is avoided</a:t>
            </a:r>
            <a:endParaRPr lang="it-IT" sz="1400" b="1" i="0" u="none" strike="noStrike" baseline="0" dirty="0">
              <a:ea typeface="Cambria Math" panose="02040503050406030204" pitchFamily="18" charset="0"/>
            </a:endParaRPr>
          </a:p>
        </p:txBody>
      </p:sp>
      <p:pic>
        <p:nvPicPr>
          <p:cNvPr id="16" name="Immagine 15" descr="Immagine che contiene testo, schermata, Carattere, numero&#10;&#10;Descrizione generata automaticamente">
            <a:extLst>
              <a:ext uri="{FF2B5EF4-FFF2-40B4-BE49-F238E27FC236}">
                <a16:creationId xmlns:a16="http://schemas.microsoft.com/office/drawing/2014/main" id="{4A30871D-5C27-1354-D077-D5C821A742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438590" y="2467805"/>
            <a:ext cx="6296210" cy="3461993"/>
          </a:xfrm>
          <a:prstGeom prst="roundRect">
            <a:avLst>
              <a:gd name="adj" fmla="val 38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7" name="Connettore diritto 16">
            <a:extLst>
              <a:ext uri="{FF2B5EF4-FFF2-40B4-BE49-F238E27FC236}">
                <a16:creationId xmlns:a16="http://schemas.microsoft.com/office/drawing/2014/main" id="{B78AB78B-BA95-ED6C-6A74-4709DFE197D3}"/>
              </a:ext>
            </a:extLst>
          </p:cNvPr>
          <p:cNvCxnSpPr>
            <a:cxnSpLocks/>
          </p:cNvCxnSpPr>
          <p:nvPr/>
        </p:nvCxnSpPr>
        <p:spPr>
          <a:xfrm flipV="1">
            <a:off x="1625838" y="1458014"/>
            <a:ext cx="10108962" cy="23528"/>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36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726A72-98FD-AD32-6B03-DD05C22B9493}"/>
              </a:ext>
            </a:extLst>
          </p:cNvPr>
          <p:cNvSpPr>
            <a:spLocks noGrp="1"/>
          </p:cNvSpPr>
          <p:nvPr>
            <p:ph type="title"/>
          </p:nvPr>
        </p:nvSpPr>
        <p:spPr/>
        <p:txBody>
          <a:bodyPr/>
          <a:lstStyle/>
          <a:p>
            <a:r>
              <a:rPr lang="it-IT" dirty="0"/>
              <a:t>Input and Output</a:t>
            </a:r>
          </a:p>
        </p:txBody>
      </p:sp>
      <p:sp>
        <p:nvSpPr>
          <p:cNvPr id="3" name="Segnaposto contenuto 2">
            <a:extLst>
              <a:ext uri="{FF2B5EF4-FFF2-40B4-BE49-F238E27FC236}">
                <a16:creationId xmlns:a16="http://schemas.microsoft.com/office/drawing/2014/main" id="{2454728C-6A2C-C5B0-4527-9D3768509EC6}"/>
              </a:ext>
            </a:extLst>
          </p:cNvPr>
          <p:cNvSpPr>
            <a:spLocks noGrp="1"/>
          </p:cNvSpPr>
          <p:nvPr>
            <p:ph idx="1"/>
          </p:nvPr>
        </p:nvSpPr>
        <p:spPr>
          <a:xfrm>
            <a:off x="1985306" y="1672151"/>
            <a:ext cx="9486690" cy="3926152"/>
          </a:xfrm>
        </p:spPr>
        <p:txBody>
          <a:bodyPr/>
          <a:lstStyle/>
          <a:p>
            <a:pPr algn="l"/>
            <a:r>
              <a:rPr lang="en-US" sz="1800" b="1" i="0" u="none" strike="noStrike" baseline="0" dirty="0"/>
              <a:t>Initialization </a:t>
            </a:r>
          </a:p>
          <a:p>
            <a:pPr lvl="1"/>
            <a:r>
              <a:rPr lang="en-US" sz="1500" dirty="0"/>
              <a:t>Edge columns were chosen randomly when generating the images for the synthetic dataset.</a:t>
            </a:r>
            <a:endParaRPr lang="en-US" sz="1500" b="1" i="0" u="none" strike="noStrike" baseline="0" dirty="0"/>
          </a:p>
          <a:p>
            <a:pPr lvl="1"/>
            <a:r>
              <a:rPr lang="en-US" sz="1500" dirty="0"/>
              <a:t>W</a:t>
            </a:r>
            <a:r>
              <a:rPr lang="en-US" sz="1500" b="0" i="0" u="none" strike="noStrike" baseline="0" dirty="0"/>
              <a:t>eights of the kernel can be drawn from some classical distribution (normal, uniform, etc.). </a:t>
            </a:r>
          </a:p>
          <a:p>
            <a:pPr lvl="2"/>
            <a:r>
              <a:rPr lang="en-US" sz="1300" b="0" i="0" u="none" strike="noStrike" baseline="0" dirty="0"/>
              <a:t>we arbitrarily consider a random initialization by sampling weights from a uniform distribution from 0 to 100.</a:t>
            </a:r>
          </a:p>
        </p:txBody>
      </p:sp>
      <p:pic>
        <p:nvPicPr>
          <p:cNvPr id="52" name="Immagine 51" descr="Immagine che contiene quadrato, Rettangolo, design&#10;&#10;Descrizione generata automaticamente">
            <a:extLst>
              <a:ext uri="{FF2B5EF4-FFF2-40B4-BE49-F238E27FC236}">
                <a16:creationId xmlns:a16="http://schemas.microsoft.com/office/drawing/2014/main" id="{F25F4251-7FCE-BDB3-56AF-5DA6CA86E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73" y="3430944"/>
            <a:ext cx="1929410" cy="1791146"/>
          </a:xfrm>
          <a:prstGeom prst="roundRect">
            <a:avLst>
              <a:gd name="adj" fmla="val 777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4" name="CasellaDiTesto 53">
            <a:extLst>
              <a:ext uri="{FF2B5EF4-FFF2-40B4-BE49-F238E27FC236}">
                <a16:creationId xmlns:a16="http://schemas.microsoft.com/office/drawing/2014/main" id="{B7B70E33-A0E0-0261-05B8-EA56CB0266C9}"/>
              </a:ext>
            </a:extLst>
          </p:cNvPr>
          <p:cNvSpPr txBox="1"/>
          <p:nvPr/>
        </p:nvSpPr>
        <p:spPr>
          <a:xfrm>
            <a:off x="9049873" y="5392477"/>
            <a:ext cx="1929410" cy="646331"/>
          </a:xfrm>
          <a:prstGeom prst="rect">
            <a:avLst/>
          </a:prstGeom>
          <a:noFill/>
        </p:spPr>
        <p:txBody>
          <a:bodyPr wrap="square" rtlCol="0">
            <a:spAutoFit/>
          </a:bodyPr>
          <a:lstStyle/>
          <a:p>
            <a:pPr algn="ctr"/>
            <a:r>
              <a:rPr lang="en-US" sz="1200" b="0" i="1" u="none" strike="noStrike" baseline="0" dirty="0"/>
              <a:t>Hand-crafted convolutional filter for detecting vertical edges</a:t>
            </a:r>
            <a:endParaRPr lang="it-IT" sz="1200" i="1" dirty="0"/>
          </a:p>
        </p:txBody>
      </p:sp>
      <p:cxnSp>
        <p:nvCxnSpPr>
          <p:cNvPr id="55" name="Connettore diritto 54">
            <a:extLst>
              <a:ext uri="{FF2B5EF4-FFF2-40B4-BE49-F238E27FC236}">
                <a16:creationId xmlns:a16="http://schemas.microsoft.com/office/drawing/2014/main" id="{5CF46708-A802-27B6-47B9-F0840293C6C0}"/>
              </a:ext>
            </a:extLst>
          </p:cNvPr>
          <p:cNvCxnSpPr/>
          <p:nvPr/>
        </p:nvCxnSpPr>
        <p:spPr>
          <a:xfrm>
            <a:off x="1625838" y="1435768"/>
            <a:ext cx="9486690"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nvGrpSpPr>
          <p:cNvPr id="5" name="Gruppo 4">
            <a:extLst>
              <a:ext uri="{FF2B5EF4-FFF2-40B4-BE49-F238E27FC236}">
                <a16:creationId xmlns:a16="http://schemas.microsoft.com/office/drawing/2014/main" id="{D30DEA74-55F1-864F-649C-7CA0134C751A}"/>
              </a:ext>
            </a:extLst>
          </p:cNvPr>
          <p:cNvGrpSpPr/>
          <p:nvPr/>
        </p:nvGrpSpPr>
        <p:grpSpPr>
          <a:xfrm>
            <a:off x="4463378" y="3867336"/>
            <a:ext cx="4074238" cy="1742367"/>
            <a:chOff x="2256817" y="4964341"/>
            <a:chExt cx="4074238" cy="1742367"/>
          </a:xfrm>
        </p:grpSpPr>
        <p:grpSp>
          <p:nvGrpSpPr>
            <p:cNvPr id="53" name="Gruppo 52">
              <a:extLst>
                <a:ext uri="{FF2B5EF4-FFF2-40B4-BE49-F238E27FC236}">
                  <a16:creationId xmlns:a16="http://schemas.microsoft.com/office/drawing/2014/main" id="{B62A488E-A88A-2434-2687-29C0EF62DBB3}"/>
                </a:ext>
              </a:extLst>
            </p:cNvPr>
            <p:cNvGrpSpPr/>
            <p:nvPr/>
          </p:nvGrpSpPr>
          <p:grpSpPr>
            <a:xfrm>
              <a:off x="2256817" y="4964341"/>
              <a:ext cx="4074238" cy="1742367"/>
              <a:chOff x="2256817" y="3745149"/>
              <a:chExt cx="4074238" cy="1742367"/>
            </a:xfrm>
          </p:grpSpPr>
          <p:grpSp>
            <p:nvGrpSpPr>
              <p:cNvPr id="19" name="Gruppo 18">
                <a:extLst>
                  <a:ext uri="{FF2B5EF4-FFF2-40B4-BE49-F238E27FC236}">
                    <a16:creationId xmlns:a16="http://schemas.microsoft.com/office/drawing/2014/main" id="{FC41FF02-442D-EA48-6D2B-3F01E940BA06}"/>
                  </a:ext>
                </a:extLst>
              </p:cNvPr>
              <p:cNvGrpSpPr/>
              <p:nvPr/>
            </p:nvGrpSpPr>
            <p:grpSpPr>
              <a:xfrm>
                <a:off x="2256817" y="3745149"/>
                <a:ext cx="1512000" cy="1107996"/>
                <a:chOff x="2256817" y="3745149"/>
                <a:chExt cx="1512000" cy="1107996"/>
              </a:xfrm>
            </p:grpSpPr>
            <p:sp>
              <p:nvSpPr>
                <p:cNvPr id="6" name="CasellaDiTesto 5">
                  <a:extLst>
                    <a:ext uri="{FF2B5EF4-FFF2-40B4-BE49-F238E27FC236}">
                      <a16:creationId xmlns:a16="http://schemas.microsoft.com/office/drawing/2014/main" id="{48563D99-1F44-8960-4393-69B22FEDD572}"/>
                    </a:ext>
                  </a:extLst>
                </p:cNvPr>
                <p:cNvSpPr txBox="1">
                  <a:spLocks/>
                </p:cNvSpPr>
                <p:nvPr/>
              </p:nvSpPr>
              <p:spPr>
                <a:xfrm>
                  <a:off x="2256817" y="3745149"/>
                  <a:ext cx="504000" cy="369332"/>
                </a:xfrm>
                <a:prstGeom prst="rect">
                  <a:avLst/>
                </a:prstGeom>
                <a:noFill/>
                <a:ln>
                  <a:solidFill>
                    <a:schemeClr val="bg2">
                      <a:lumMod val="10000"/>
                      <a:lumOff val="90000"/>
                    </a:schemeClr>
                  </a:solidFill>
                </a:ln>
              </p:spPr>
              <p:txBody>
                <a:bodyPr wrap="square" rtlCol="0">
                  <a:spAutoFit/>
                </a:bodyPr>
                <a:lstStyle/>
                <a:p>
                  <a:pPr algn="ctr"/>
                  <a:r>
                    <a:rPr lang="it-IT" dirty="0"/>
                    <a:t>57</a:t>
                  </a:r>
                </a:p>
              </p:txBody>
            </p:sp>
            <p:sp>
              <p:nvSpPr>
                <p:cNvPr id="7" name="CasellaDiTesto 6">
                  <a:extLst>
                    <a:ext uri="{FF2B5EF4-FFF2-40B4-BE49-F238E27FC236}">
                      <a16:creationId xmlns:a16="http://schemas.microsoft.com/office/drawing/2014/main" id="{9DF95529-17A8-B795-31F5-BD75E7A99A6D}"/>
                    </a:ext>
                  </a:extLst>
                </p:cNvPr>
                <p:cNvSpPr txBox="1">
                  <a:spLocks/>
                </p:cNvSpPr>
                <p:nvPr/>
              </p:nvSpPr>
              <p:spPr>
                <a:xfrm>
                  <a:off x="2760817" y="3745149"/>
                  <a:ext cx="504000" cy="369332"/>
                </a:xfrm>
                <a:prstGeom prst="rect">
                  <a:avLst/>
                </a:prstGeom>
                <a:noFill/>
                <a:ln>
                  <a:solidFill>
                    <a:schemeClr val="bg2">
                      <a:lumMod val="10000"/>
                      <a:lumOff val="90000"/>
                    </a:schemeClr>
                  </a:solidFill>
                </a:ln>
              </p:spPr>
              <p:txBody>
                <a:bodyPr wrap="square" rtlCol="0">
                  <a:spAutoFit/>
                </a:bodyPr>
                <a:lstStyle/>
                <a:p>
                  <a:pPr algn="ctr"/>
                  <a:r>
                    <a:rPr lang="it-IT" dirty="0"/>
                    <a:t>32</a:t>
                  </a:r>
                </a:p>
              </p:txBody>
            </p:sp>
            <p:sp>
              <p:nvSpPr>
                <p:cNvPr id="12" name="CasellaDiTesto 11">
                  <a:extLst>
                    <a:ext uri="{FF2B5EF4-FFF2-40B4-BE49-F238E27FC236}">
                      <a16:creationId xmlns:a16="http://schemas.microsoft.com/office/drawing/2014/main" id="{2CD30482-84BF-EC56-2D3F-BF5929829222}"/>
                    </a:ext>
                  </a:extLst>
                </p:cNvPr>
                <p:cNvSpPr txBox="1">
                  <a:spLocks/>
                </p:cNvSpPr>
                <p:nvPr/>
              </p:nvSpPr>
              <p:spPr>
                <a:xfrm>
                  <a:off x="3264817" y="3745149"/>
                  <a:ext cx="504000" cy="369332"/>
                </a:xfrm>
                <a:prstGeom prst="rect">
                  <a:avLst/>
                </a:prstGeom>
                <a:noFill/>
                <a:ln>
                  <a:solidFill>
                    <a:schemeClr val="bg2">
                      <a:lumMod val="10000"/>
                      <a:lumOff val="90000"/>
                    </a:schemeClr>
                  </a:solidFill>
                </a:ln>
              </p:spPr>
              <p:txBody>
                <a:bodyPr wrap="square" rtlCol="0">
                  <a:spAutoFit/>
                </a:bodyPr>
                <a:lstStyle/>
                <a:p>
                  <a:pPr algn="ctr"/>
                  <a:r>
                    <a:rPr lang="it-IT" dirty="0"/>
                    <a:t>98</a:t>
                  </a:r>
                </a:p>
              </p:txBody>
            </p:sp>
            <p:sp>
              <p:nvSpPr>
                <p:cNvPr id="13" name="CasellaDiTesto 12">
                  <a:extLst>
                    <a:ext uri="{FF2B5EF4-FFF2-40B4-BE49-F238E27FC236}">
                      <a16:creationId xmlns:a16="http://schemas.microsoft.com/office/drawing/2014/main" id="{27FC00C6-64A3-E03F-4516-1579E02596DD}"/>
                    </a:ext>
                  </a:extLst>
                </p:cNvPr>
                <p:cNvSpPr txBox="1">
                  <a:spLocks/>
                </p:cNvSpPr>
                <p:nvPr/>
              </p:nvSpPr>
              <p:spPr>
                <a:xfrm>
                  <a:off x="2256817" y="4114481"/>
                  <a:ext cx="504000" cy="369332"/>
                </a:xfrm>
                <a:prstGeom prst="rect">
                  <a:avLst/>
                </a:prstGeom>
                <a:noFill/>
                <a:ln>
                  <a:solidFill>
                    <a:schemeClr val="bg2">
                      <a:lumMod val="10000"/>
                      <a:lumOff val="90000"/>
                    </a:schemeClr>
                  </a:solidFill>
                </a:ln>
              </p:spPr>
              <p:txBody>
                <a:bodyPr wrap="square" rtlCol="0">
                  <a:spAutoFit/>
                </a:bodyPr>
                <a:lstStyle/>
                <a:p>
                  <a:pPr algn="ctr"/>
                  <a:r>
                    <a:rPr lang="it-IT" dirty="0"/>
                    <a:t>21</a:t>
                  </a:r>
                </a:p>
              </p:txBody>
            </p:sp>
            <p:sp>
              <p:nvSpPr>
                <p:cNvPr id="14" name="CasellaDiTesto 13">
                  <a:extLst>
                    <a:ext uri="{FF2B5EF4-FFF2-40B4-BE49-F238E27FC236}">
                      <a16:creationId xmlns:a16="http://schemas.microsoft.com/office/drawing/2014/main" id="{1AFDFC81-DF38-5C33-8085-ACFE1F7256B4}"/>
                    </a:ext>
                  </a:extLst>
                </p:cNvPr>
                <p:cNvSpPr txBox="1">
                  <a:spLocks/>
                </p:cNvSpPr>
                <p:nvPr/>
              </p:nvSpPr>
              <p:spPr>
                <a:xfrm>
                  <a:off x="2760817" y="4114481"/>
                  <a:ext cx="504000" cy="369332"/>
                </a:xfrm>
                <a:prstGeom prst="rect">
                  <a:avLst/>
                </a:prstGeom>
                <a:noFill/>
                <a:ln>
                  <a:solidFill>
                    <a:schemeClr val="bg2">
                      <a:lumMod val="10000"/>
                      <a:lumOff val="90000"/>
                    </a:schemeClr>
                  </a:solidFill>
                </a:ln>
              </p:spPr>
              <p:txBody>
                <a:bodyPr wrap="square" rtlCol="0">
                  <a:spAutoFit/>
                </a:bodyPr>
                <a:lstStyle/>
                <a:p>
                  <a:pPr algn="ctr"/>
                  <a:r>
                    <a:rPr lang="it-IT" dirty="0"/>
                    <a:t>89</a:t>
                  </a:r>
                </a:p>
              </p:txBody>
            </p:sp>
            <p:sp>
              <p:nvSpPr>
                <p:cNvPr id="15" name="CasellaDiTesto 14">
                  <a:extLst>
                    <a:ext uri="{FF2B5EF4-FFF2-40B4-BE49-F238E27FC236}">
                      <a16:creationId xmlns:a16="http://schemas.microsoft.com/office/drawing/2014/main" id="{49322DB0-23FC-8130-79CB-B9A7B4E20528}"/>
                    </a:ext>
                  </a:extLst>
                </p:cNvPr>
                <p:cNvSpPr txBox="1">
                  <a:spLocks/>
                </p:cNvSpPr>
                <p:nvPr/>
              </p:nvSpPr>
              <p:spPr>
                <a:xfrm>
                  <a:off x="3264817" y="4114481"/>
                  <a:ext cx="504000" cy="369332"/>
                </a:xfrm>
                <a:prstGeom prst="rect">
                  <a:avLst/>
                </a:prstGeom>
                <a:noFill/>
                <a:ln>
                  <a:solidFill>
                    <a:schemeClr val="bg2">
                      <a:lumMod val="10000"/>
                      <a:lumOff val="90000"/>
                    </a:schemeClr>
                  </a:solidFill>
                </a:ln>
              </p:spPr>
              <p:txBody>
                <a:bodyPr wrap="square" rtlCol="0">
                  <a:spAutoFit/>
                </a:bodyPr>
                <a:lstStyle/>
                <a:p>
                  <a:pPr algn="ctr"/>
                  <a:r>
                    <a:rPr lang="it-IT" dirty="0"/>
                    <a:t>26</a:t>
                  </a:r>
                </a:p>
              </p:txBody>
            </p:sp>
            <p:sp>
              <p:nvSpPr>
                <p:cNvPr id="16" name="CasellaDiTesto 15">
                  <a:extLst>
                    <a:ext uri="{FF2B5EF4-FFF2-40B4-BE49-F238E27FC236}">
                      <a16:creationId xmlns:a16="http://schemas.microsoft.com/office/drawing/2014/main" id="{8EC4C0F7-2645-D5B2-F241-79F9F5C326A5}"/>
                    </a:ext>
                  </a:extLst>
                </p:cNvPr>
                <p:cNvSpPr txBox="1">
                  <a:spLocks/>
                </p:cNvSpPr>
                <p:nvPr/>
              </p:nvSpPr>
              <p:spPr>
                <a:xfrm>
                  <a:off x="2256817" y="4483813"/>
                  <a:ext cx="504000" cy="369332"/>
                </a:xfrm>
                <a:prstGeom prst="rect">
                  <a:avLst/>
                </a:prstGeom>
                <a:noFill/>
                <a:ln>
                  <a:solidFill>
                    <a:schemeClr val="bg2">
                      <a:lumMod val="10000"/>
                      <a:lumOff val="90000"/>
                    </a:schemeClr>
                  </a:solidFill>
                </a:ln>
              </p:spPr>
              <p:txBody>
                <a:bodyPr wrap="square" rtlCol="0">
                  <a:spAutoFit/>
                </a:bodyPr>
                <a:lstStyle/>
                <a:p>
                  <a:pPr algn="ctr"/>
                  <a:r>
                    <a:rPr lang="it-IT" dirty="0"/>
                    <a:t>7</a:t>
                  </a:r>
                </a:p>
              </p:txBody>
            </p:sp>
            <p:sp>
              <p:nvSpPr>
                <p:cNvPr id="17" name="CasellaDiTesto 16">
                  <a:extLst>
                    <a:ext uri="{FF2B5EF4-FFF2-40B4-BE49-F238E27FC236}">
                      <a16:creationId xmlns:a16="http://schemas.microsoft.com/office/drawing/2014/main" id="{2F304595-4987-72D4-C243-EF2808BB21D8}"/>
                    </a:ext>
                  </a:extLst>
                </p:cNvPr>
                <p:cNvSpPr txBox="1">
                  <a:spLocks/>
                </p:cNvSpPr>
                <p:nvPr/>
              </p:nvSpPr>
              <p:spPr>
                <a:xfrm>
                  <a:off x="2760817" y="4483813"/>
                  <a:ext cx="504000" cy="369332"/>
                </a:xfrm>
                <a:prstGeom prst="rect">
                  <a:avLst/>
                </a:prstGeom>
                <a:noFill/>
                <a:ln>
                  <a:solidFill>
                    <a:schemeClr val="bg2">
                      <a:lumMod val="10000"/>
                      <a:lumOff val="90000"/>
                    </a:schemeClr>
                  </a:solidFill>
                </a:ln>
              </p:spPr>
              <p:txBody>
                <a:bodyPr wrap="square" rtlCol="0">
                  <a:spAutoFit/>
                </a:bodyPr>
                <a:lstStyle/>
                <a:p>
                  <a:pPr algn="ctr"/>
                  <a:r>
                    <a:rPr lang="it-IT" dirty="0"/>
                    <a:t>11</a:t>
                  </a:r>
                </a:p>
              </p:txBody>
            </p:sp>
            <p:sp>
              <p:nvSpPr>
                <p:cNvPr id="18" name="CasellaDiTesto 17">
                  <a:extLst>
                    <a:ext uri="{FF2B5EF4-FFF2-40B4-BE49-F238E27FC236}">
                      <a16:creationId xmlns:a16="http://schemas.microsoft.com/office/drawing/2014/main" id="{76449972-ACC6-BC92-B735-1A50C1C89630}"/>
                    </a:ext>
                  </a:extLst>
                </p:cNvPr>
                <p:cNvSpPr txBox="1">
                  <a:spLocks/>
                </p:cNvSpPr>
                <p:nvPr/>
              </p:nvSpPr>
              <p:spPr>
                <a:xfrm>
                  <a:off x="3264817" y="4483813"/>
                  <a:ext cx="504000" cy="369332"/>
                </a:xfrm>
                <a:prstGeom prst="rect">
                  <a:avLst/>
                </a:prstGeom>
                <a:noFill/>
                <a:ln>
                  <a:solidFill>
                    <a:schemeClr val="bg2">
                      <a:lumMod val="10000"/>
                      <a:lumOff val="90000"/>
                    </a:schemeClr>
                  </a:solidFill>
                </a:ln>
              </p:spPr>
              <p:txBody>
                <a:bodyPr wrap="square" rtlCol="0">
                  <a:spAutoFit/>
                </a:bodyPr>
                <a:lstStyle/>
                <a:p>
                  <a:pPr algn="ctr"/>
                  <a:r>
                    <a:rPr lang="it-IT" dirty="0"/>
                    <a:t>76</a:t>
                  </a:r>
                </a:p>
              </p:txBody>
            </p:sp>
          </p:grpSp>
          <p:grpSp>
            <p:nvGrpSpPr>
              <p:cNvPr id="20" name="Gruppo 19">
                <a:extLst>
                  <a:ext uri="{FF2B5EF4-FFF2-40B4-BE49-F238E27FC236}">
                    <a16:creationId xmlns:a16="http://schemas.microsoft.com/office/drawing/2014/main" id="{87EE140D-A886-74E0-503C-F4519356E237}"/>
                  </a:ext>
                </a:extLst>
              </p:cNvPr>
              <p:cNvGrpSpPr/>
              <p:nvPr/>
            </p:nvGrpSpPr>
            <p:grpSpPr>
              <a:xfrm>
                <a:off x="4584000" y="3745149"/>
                <a:ext cx="1512000" cy="1107996"/>
                <a:chOff x="2256817" y="3745149"/>
                <a:chExt cx="1512000" cy="1107996"/>
              </a:xfrm>
            </p:grpSpPr>
            <p:sp>
              <p:nvSpPr>
                <p:cNvPr id="21" name="CasellaDiTesto 20">
                  <a:extLst>
                    <a:ext uri="{FF2B5EF4-FFF2-40B4-BE49-F238E27FC236}">
                      <a16:creationId xmlns:a16="http://schemas.microsoft.com/office/drawing/2014/main" id="{F6CEE009-DC50-AAB0-059D-1DAD6E2DECF6}"/>
                    </a:ext>
                  </a:extLst>
                </p:cNvPr>
                <p:cNvSpPr txBox="1">
                  <a:spLocks/>
                </p:cNvSpPr>
                <p:nvPr/>
              </p:nvSpPr>
              <p:spPr>
                <a:xfrm>
                  <a:off x="2256817" y="3745149"/>
                  <a:ext cx="504000" cy="369332"/>
                </a:xfrm>
                <a:prstGeom prst="rect">
                  <a:avLst/>
                </a:prstGeom>
                <a:noFill/>
                <a:ln>
                  <a:solidFill>
                    <a:schemeClr val="bg2">
                      <a:lumMod val="10000"/>
                      <a:lumOff val="90000"/>
                    </a:schemeClr>
                  </a:solidFill>
                </a:ln>
              </p:spPr>
              <p:txBody>
                <a:bodyPr wrap="square" rtlCol="0">
                  <a:spAutoFit/>
                </a:bodyPr>
                <a:lstStyle/>
                <a:p>
                  <a:pPr algn="ctr"/>
                  <a:r>
                    <a:rPr lang="it-IT" dirty="0"/>
                    <a:t>?</a:t>
                  </a:r>
                </a:p>
              </p:txBody>
            </p:sp>
            <p:sp>
              <p:nvSpPr>
                <p:cNvPr id="22" name="CasellaDiTesto 21">
                  <a:extLst>
                    <a:ext uri="{FF2B5EF4-FFF2-40B4-BE49-F238E27FC236}">
                      <a16:creationId xmlns:a16="http://schemas.microsoft.com/office/drawing/2014/main" id="{9BA1B4DE-88E3-944E-DE9E-3814F53109A0}"/>
                    </a:ext>
                  </a:extLst>
                </p:cNvPr>
                <p:cNvSpPr txBox="1">
                  <a:spLocks/>
                </p:cNvSpPr>
                <p:nvPr/>
              </p:nvSpPr>
              <p:spPr>
                <a:xfrm>
                  <a:off x="2760817" y="3745149"/>
                  <a:ext cx="504000" cy="369332"/>
                </a:xfrm>
                <a:prstGeom prst="rect">
                  <a:avLst/>
                </a:prstGeom>
                <a:noFill/>
                <a:ln>
                  <a:solidFill>
                    <a:schemeClr val="bg2">
                      <a:lumMod val="10000"/>
                      <a:lumOff val="90000"/>
                    </a:schemeClr>
                  </a:solidFill>
                </a:ln>
              </p:spPr>
              <p:txBody>
                <a:bodyPr wrap="square" rtlCol="0">
                  <a:spAutoFit/>
                </a:bodyPr>
                <a:lstStyle/>
                <a:p>
                  <a:pPr algn="ctr"/>
                  <a:r>
                    <a:rPr lang="it-IT" dirty="0"/>
                    <a:t>?</a:t>
                  </a:r>
                </a:p>
              </p:txBody>
            </p:sp>
            <p:sp>
              <p:nvSpPr>
                <p:cNvPr id="23" name="CasellaDiTesto 22">
                  <a:extLst>
                    <a:ext uri="{FF2B5EF4-FFF2-40B4-BE49-F238E27FC236}">
                      <a16:creationId xmlns:a16="http://schemas.microsoft.com/office/drawing/2014/main" id="{165CABCF-BD9A-E34D-3DEF-2073EF23831A}"/>
                    </a:ext>
                  </a:extLst>
                </p:cNvPr>
                <p:cNvSpPr txBox="1">
                  <a:spLocks/>
                </p:cNvSpPr>
                <p:nvPr/>
              </p:nvSpPr>
              <p:spPr>
                <a:xfrm>
                  <a:off x="3264817" y="3745149"/>
                  <a:ext cx="504000" cy="369332"/>
                </a:xfrm>
                <a:prstGeom prst="rect">
                  <a:avLst/>
                </a:prstGeom>
                <a:noFill/>
                <a:ln>
                  <a:solidFill>
                    <a:schemeClr val="bg2">
                      <a:lumMod val="10000"/>
                      <a:lumOff val="90000"/>
                    </a:schemeClr>
                  </a:solidFill>
                </a:ln>
              </p:spPr>
              <p:txBody>
                <a:bodyPr wrap="square" rtlCol="0">
                  <a:spAutoFit/>
                </a:bodyPr>
                <a:lstStyle/>
                <a:p>
                  <a:pPr algn="ctr"/>
                  <a:r>
                    <a:rPr lang="it-IT" dirty="0"/>
                    <a:t>?</a:t>
                  </a:r>
                </a:p>
              </p:txBody>
            </p:sp>
            <p:sp>
              <p:nvSpPr>
                <p:cNvPr id="24" name="CasellaDiTesto 23">
                  <a:extLst>
                    <a:ext uri="{FF2B5EF4-FFF2-40B4-BE49-F238E27FC236}">
                      <a16:creationId xmlns:a16="http://schemas.microsoft.com/office/drawing/2014/main" id="{4421B457-BBAF-C4C4-DD89-260182A5623C}"/>
                    </a:ext>
                  </a:extLst>
                </p:cNvPr>
                <p:cNvSpPr txBox="1">
                  <a:spLocks/>
                </p:cNvSpPr>
                <p:nvPr/>
              </p:nvSpPr>
              <p:spPr>
                <a:xfrm>
                  <a:off x="2256817" y="4114481"/>
                  <a:ext cx="504000" cy="369332"/>
                </a:xfrm>
                <a:prstGeom prst="rect">
                  <a:avLst/>
                </a:prstGeom>
                <a:noFill/>
                <a:ln>
                  <a:solidFill>
                    <a:schemeClr val="bg2">
                      <a:lumMod val="10000"/>
                      <a:lumOff val="90000"/>
                    </a:schemeClr>
                  </a:solidFill>
                </a:ln>
              </p:spPr>
              <p:txBody>
                <a:bodyPr wrap="square" rtlCol="0">
                  <a:spAutoFit/>
                </a:bodyPr>
                <a:lstStyle/>
                <a:p>
                  <a:pPr algn="ctr"/>
                  <a:r>
                    <a:rPr lang="it-IT" dirty="0"/>
                    <a:t>?</a:t>
                  </a:r>
                </a:p>
              </p:txBody>
            </p:sp>
            <p:sp>
              <p:nvSpPr>
                <p:cNvPr id="25" name="CasellaDiTesto 24">
                  <a:extLst>
                    <a:ext uri="{FF2B5EF4-FFF2-40B4-BE49-F238E27FC236}">
                      <a16:creationId xmlns:a16="http://schemas.microsoft.com/office/drawing/2014/main" id="{AD75F60C-032C-3156-647C-9B4578C0AB21}"/>
                    </a:ext>
                  </a:extLst>
                </p:cNvPr>
                <p:cNvSpPr txBox="1">
                  <a:spLocks/>
                </p:cNvSpPr>
                <p:nvPr/>
              </p:nvSpPr>
              <p:spPr>
                <a:xfrm>
                  <a:off x="2760817" y="4114481"/>
                  <a:ext cx="504000" cy="369332"/>
                </a:xfrm>
                <a:prstGeom prst="rect">
                  <a:avLst/>
                </a:prstGeom>
                <a:noFill/>
                <a:ln>
                  <a:solidFill>
                    <a:schemeClr val="bg2">
                      <a:lumMod val="10000"/>
                      <a:lumOff val="90000"/>
                    </a:schemeClr>
                  </a:solidFill>
                </a:ln>
              </p:spPr>
              <p:txBody>
                <a:bodyPr wrap="square" rtlCol="0">
                  <a:spAutoFit/>
                </a:bodyPr>
                <a:lstStyle/>
                <a:p>
                  <a:pPr algn="ctr"/>
                  <a:r>
                    <a:rPr lang="it-IT" dirty="0"/>
                    <a:t>?</a:t>
                  </a:r>
                </a:p>
              </p:txBody>
            </p:sp>
            <p:sp>
              <p:nvSpPr>
                <p:cNvPr id="26" name="CasellaDiTesto 25">
                  <a:extLst>
                    <a:ext uri="{FF2B5EF4-FFF2-40B4-BE49-F238E27FC236}">
                      <a16:creationId xmlns:a16="http://schemas.microsoft.com/office/drawing/2014/main" id="{96AAFB82-8795-33A9-3DB4-F205AC857E97}"/>
                    </a:ext>
                  </a:extLst>
                </p:cNvPr>
                <p:cNvSpPr txBox="1">
                  <a:spLocks/>
                </p:cNvSpPr>
                <p:nvPr/>
              </p:nvSpPr>
              <p:spPr>
                <a:xfrm>
                  <a:off x="3264817" y="4114481"/>
                  <a:ext cx="504000" cy="369332"/>
                </a:xfrm>
                <a:prstGeom prst="rect">
                  <a:avLst/>
                </a:prstGeom>
                <a:noFill/>
                <a:ln>
                  <a:solidFill>
                    <a:schemeClr val="bg2">
                      <a:lumMod val="10000"/>
                      <a:lumOff val="90000"/>
                    </a:schemeClr>
                  </a:solidFill>
                </a:ln>
              </p:spPr>
              <p:txBody>
                <a:bodyPr wrap="square" rtlCol="0">
                  <a:spAutoFit/>
                </a:bodyPr>
                <a:lstStyle/>
                <a:p>
                  <a:pPr algn="ctr"/>
                  <a:r>
                    <a:rPr lang="it-IT" dirty="0"/>
                    <a:t>?</a:t>
                  </a:r>
                </a:p>
              </p:txBody>
            </p:sp>
            <p:sp>
              <p:nvSpPr>
                <p:cNvPr id="27" name="CasellaDiTesto 26">
                  <a:extLst>
                    <a:ext uri="{FF2B5EF4-FFF2-40B4-BE49-F238E27FC236}">
                      <a16:creationId xmlns:a16="http://schemas.microsoft.com/office/drawing/2014/main" id="{70D27888-5444-4AB3-942A-159F7B5B33DC}"/>
                    </a:ext>
                  </a:extLst>
                </p:cNvPr>
                <p:cNvSpPr txBox="1">
                  <a:spLocks/>
                </p:cNvSpPr>
                <p:nvPr/>
              </p:nvSpPr>
              <p:spPr>
                <a:xfrm>
                  <a:off x="2256817" y="4483813"/>
                  <a:ext cx="504000" cy="369332"/>
                </a:xfrm>
                <a:prstGeom prst="rect">
                  <a:avLst/>
                </a:prstGeom>
                <a:noFill/>
                <a:ln>
                  <a:solidFill>
                    <a:schemeClr val="bg2">
                      <a:lumMod val="10000"/>
                      <a:lumOff val="90000"/>
                    </a:schemeClr>
                  </a:solidFill>
                </a:ln>
              </p:spPr>
              <p:txBody>
                <a:bodyPr wrap="square" rtlCol="0">
                  <a:spAutoFit/>
                </a:bodyPr>
                <a:lstStyle/>
                <a:p>
                  <a:pPr algn="ctr"/>
                  <a:r>
                    <a:rPr lang="it-IT" dirty="0"/>
                    <a:t>?</a:t>
                  </a:r>
                </a:p>
              </p:txBody>
            </p:sp>
            <p:sp>
              <p:nvSpPr>
                <p:cNvPr id="28" name="CasellaDiTesto 27">
                  <a:extLst>
                    <a:ext uri="{FF2B5EF4-FFF2-40B4-BE49-F238E27FC236}">
                      <a16:creationId xmlns:a16="http://schemas.microsoft.com/office/drawing/2014/main" id="{47C6BE3D-4BF4-A10E-B72A-CA926B02F48A}"/>
                    </a:ext>
                  </a:extLst>
                </p:cNvPr>
                <p:cNvSpPr txBox="1">
                  <a:spLocks/>
                </p:cNvSpPr>
                <p:nvPr/>
              </p:nvSpPr>
              <p:spPr>
                <a:xfrm>
                  <a:off x="2760817" y="4483813"/>
                  <a:ext cx="504000" cy="369332"/>
                </a:xfrm>
                <a:prstGeom prst="rect">
                  <a:avLst/>
                </a:prstGeom>
                <a:noFill/>
                <a:ln>
                  <a:solidFill>
                    <a:schemeClr val="bg2">
                      <a:lumMod val="10000"/>
                      <a:lumOff val="90000"/>
                    </a:schemeClr>
                  </a:solidFill>
                </a:ln>
              </p:spPr>
              <p:txBody>
                <a:bodyPr wrap="square" rtlCol="0">
                  <a:spAutoFit/>
                </a:bodyPr>
                <a:lstStyle/>
                <a:p>
                  <a:pPr algn="ctr"/>
                  <a:r>
                    <a:rPr lang="it-IT" dirty="0"/>
                    <a:t>?</a:t>
                  </a:r>
                </a:p>
              </p:txBody>
            </p:sp>
            <p:sp>
              <p:nvSpPr>
                <p:cNvPr id="29" name="CasellaDiTesto 28">
                  <a:extLst>
                    <a:ext uri="{FF2B5EF4-FFF2-40B4-BE49-F238E27FC236}">
                      <a16:creationId xmlns:a16="http://schemas.microsoft.com/office/drawing/2014/main" id="{F531F0E9-0245-B483-20A3-0244AC8D72DC}"/>
                    </a:ext>
                  </a:extLst>
                </p:cNvPr>
                <p:cNvSpPr txBox="1">
                  <a:spLocks/>
                </p:cNvSpPr>
                <p:nvPr/>
              </p:nvSpPr>
              <p:spPr>
                <a:xfrm>
                  <a:off x="3264817" y="4483813"/>
                  <a:ext cx="504000" cy="369332"/>
                </a:xfrm>
                <a:prstGeom prst="rect">
                  <a:avLst/>
                </a:prstGeom>
                <a:noFill/>
                <a:ln>
                  <a:solidFill>
                    <a:schemeClr val="bg2">
                      <a:lumMod val="10000"/>
                      <a:lumOff val="90000"/>
                    </a:schemeClr>
                  </a:solidFill>
                </a:ln>
              </p:spPr>
              <p:txBody>
                <a:bodyPr wrap="square" rtlCol="0">
                  <a:spAutoFit/>
                </a:bodyPr>
                <a:lstStyle/>
                <a:p>
                  <a:pPr algn="ctr"/>
                  <a:r>
                    <a:rPr lang="it-IT" dirty="0"/>
                    <a:t>?</a:t>
                  </a:r>
                </a:p>
              </p:txBody>
            </p:sp>
          </p:grpSp>
          <p:pic>
            <p:nvPicPr>
              <p:cNvPr id="42" name="Elemento grafico 41" descr="Frecce a zig zag contorno">
                <a:extLst>
                  <a:ext uri="{FF2B5EF4-FFF2-40B4-BE49-F238E27FC236}">
                    <a16:creationId xmlns:a16="http://schemas.microsoft.com/office/drawing/2014/main" id="{F6C0B74D-921A-5010-0DAC-C667F4767B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3609" y="4046347"/>
                <a:ext cx="505599" cy="505599"/>
              </a:xfrm>
              <a:prstGeom prst="rect">
                <a:avLst/>
              </a:prstGeom>
            </p:spPr>
          </p:pic>
          <p:cxnSp>
            <p:nvCxnSpPr>
              <p:cNvPr id="44" name="Connettore 2 43">
                <a:extLst>
                  <a:ext uri="{FF2B5EF4-FFF2-40B4-BE49-F238E27FC236}">
                    <a16:creationId xmlns:a16="http://schemas.microsoft.com/office/drawing/2014/main" id="{FD6BDFB4-53FE-B512-E24A-54BF9BAE00BB}"/>
                  </a:ext>
                </a:extLst>
              </p:cNvPr>
              <p:cNvCxnSpPr/>
              <p:nvPr/>
            </p:nvCxnSpPr>
            <p:spPr>
              <a:xfrm>
                <a:off x="4584000" y="5093368"/>
                <a:ext cx="1008000" cy="0"/>
              </a:xfrm>
              <a:prstGeom prst="straightConnector1">
                <a:avLst/>
              </a:prstGeom>
              <a:ln>
                <a:solidFill>
                  <a:schemeClr val="bg2">
                    <a:lumMod val="10000"/>
                    <a:lumOff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ttore 2 45">
                <a:extLst>
                  <a:ext uri="{FF2B5EF4-FFF2-40B4-BE49-F238E27FC236}">
                    <a16:creationId xmlns:a16="http://schemas.microsoft.com/office/drawing/2014/main" id="{E6C8F903-2558-067E-8E23-9F8D3E8C5DA8}"/>
                  </a:ext>
                </a:extLst>
              </p:cNvPr>
              <p:cNvCxnSpPr/>
              <p:nvPr/>
            </p:nvCxnSpPr>
            <p:spPr>
              <a:xfrm>
                <a:off x="5592000" y="5093368"/>
                <a:ext cx="504000" cy="0"/>
              </a:xfrm>
              <a:prstGeom prst="straightConnector1">
                <a:avLst/>
              </a:prstGeom>
              <a:ln>
                <a:solidFill>
                  <a:schemeClr val="bg2">
                    <a:lumMod val="10000"/>
                    <a:lumOff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CasellaDiTesto 46">
                <a:extLst>
                  <a:ext uri="{FF2B5EF4-FFF2-40B4-BE49-F238E27FC236}">
                    <a16:creationId xmlns:a16="http://schemas.microsoft.com/office/drawing/2014/main" id="{B2E7E872-6E90-743A-45CA-F542D4FC0C93}"/>
                  </a:ext>
                </a:extLst>
              </p:cNvPr>
              <p:cNvSpPr txBox="1"/>
              <p:nvPr/>
            </p:nvSpPr>
            <p:spPr>
              <a:xfrm>
                <a:off x="4584000" y="5210517"/>
                <a:ext cx="1008000" cy="276999"/>
              </a:xfrm>
              <a:prstGeom prst="rect">
                <a:avLst/>
              </a:prstGeom>
              <a:noFill/>
            </p:spPr>
            <p:txBody>
              <a:bodyPr wrap="square" rtlCol="0">
                <a:spAutoFit/>
              </a:bodyPr>
              <a:lstStyle/>
              <a:p>
                <a:pPr algn="ctr"/>
                <a:r>
                  <a:rPr lang="it-IT" sz="1200" dirty="0"/>
                  <a:t>negative</a:t>
                </a:r>
              </a:p>
            </p:txBody>
          </p:sp>
          <p:sp>
            <p:nvSpPr>
              <p:cNvPr id="48" name="CasellaDiTesto 47">
                <a:extLst>
                  <a:ext uri="{FF2B5EF4-FFF2-40B4-BE49-F238E27FC236}">
                    <a16:creationId xmlns:a16="http://schemas.microsoft.com/office/drawing/2014/main" id="{72F28385-BBB4-BC61-BCFE-D550E7066F9E}"/>
                  </a:ext>
                </a:extLst>
              </p:cNvPr>
              <p:cNvSpPr txBox="1"/>
              <p:nvPr/>
            </p:nvSpPr>
            <p:spPr>
              <a:xfrm>
                <a:off x="5323055" y="5210517"/>
                <a:ext cx="1008000" cy="276999"/>
              </a:xfrm>
              <a:prstGeom prst="rect">
                <a:avLst/>
              </a:prstGeom>
              <a:noFill/>
            </p:spPr>
            <p:txBody>
              <a:bodyPr wrap="square" rtlCol="0">
                <a:spAutoFit/>
              </a:bodyPr>
              <a:lstStyle/>
              <a:p>
                <a:pPr algn="ctr"/>
                <a:r>
                  <a:rPr lang="it-IT" sz="1200" dirty="0"/>
                  <a:t>positive</a:t>
                </a:r>
              </a:p>
            </p:txBody>
          </p:sp>
        </p:grpSp>
        <p:sp>
          <p:nvSpPr>
            <p:cNvPr id="4" name="CasellaDiTesto 3">
              <a:extLst>
                <a:ext uri="{FF2B5EF4-FFF2-40B4-BE49-F238E27FC236}">
                  <a16:creationId xmlns:a16="http://schemas.microsoft.com/office/drawing/2014/main" id="{B963AE08-DAFB-7463-F969-5F9AEB2801DF}"/>
                </a:ext>
              </a:extLst>
            </p:cNvPr>
            <p:cNvSpPr txBox="1"/>
            <p:nvPr/>
          </p:nvSpPr>
          <p:spPr>
            <a:xfrm>
              <a:off x="2637278" y="6134608"/>
              <a:ext cx="751078" cy="307777"/>
            </a:xfrm>
            <a:prstGeom prst="rect">
              <a:avLst/>
            </a:prstGeom>
            <a:noFill/>
          </p:spPr>
          <p:txBody>
            <a:bodyPr wrap="square" rtlCol="0">
              <a:spAutoFit/>
            </a:bodyPr>
            <a:lstStyle/>
            <a:p>
              <a:r>
                <a:rPr lang="it-IT" sz="1400" i="1" dirty="0"/>
                <a:t>Kernel</a:t>
              </a:r>
            </a:p>
          </p:txBody>
        </p:sp>
      </p:grpSp>
      <p:grpSp>
        <p:nvGrpSpPr>
          <p:cNvPr id="91" name="Gruppo 90">
            <a:extLst>
              <a:ext uri="{FF2B5EF4-FFF2-40B4-BE49-F238E27FC236}">
                <a16:creationId xmlns:a16="http://schemas.microsoft.com/office/drawing/2014/main" id="{2DB99FD4-55FD-DEFF-870E-4FFB5E8FA03A}"/>
              </a:ext>
            </a:extLst>
          </p:cNvPr>
          <p:cNvGrpSpPr/>
          <p:nvPr/>
        </p:nvGrpSpPr>
        <p:grpSpPr>
          <a:xfrm>
            <a:off x="2354724" y="3250300"/>
            <a:ext cx="1303202" cy="3152338"/>
            <a:chOff x="1751951" y="3105402"/>
            <a:chExt cx="1303202" cy="3152338"/>
          </a:xfrm>
        </p:grpSpPr>
        <p:grpSp>
          <p:nvGrpSpPr>
            <p:cNvPr id="90" name="Gruppo 89">
              <a:extLst>
                <a:ext uri="{FF2B5EF4-FFF2-40B4-BE49-F238E27FC236}">
                  <a16:creationId xmlns:a16="http://schemas.microsoft.com/office/drawing/2014/main" id="{0332BD3A-3E4E-D40F-368E-EE62BB827663}"/>
                </a:ext>
              </a:extLst>
            </p:cNvPr>
            <p:cNvGrpSpPr/>
            <p:nvPr/>
          </p:nvGrpSpPr>
          <p:grpSpPr>
            <a:xfrm>
              <a:off x="1755332" y="3105402"/>
              <a:ext cx="1257485" cy="1488220"/>
              <a:chOff x="1755332" y="3105402"/>
              <a:chExt cx="1257485" cy="1488220"/>
            </a:xfrm>
          </p:grpSpPr>
          <p:grpSp>
            <p:nvGrpSpPr>
              <p:cNvPr id="65" name="Gruppo 64">
                <a:extLst>
                  <a:ext uri="{FF2B5EF4-FFF2-40B4-BE49-F238E27FC236}">
                    <a16:creationId xmlns:a16="http://schemas.microsoft.com/office/drawing/2014/main" id="{33424491-0EA9-4193-5D7A-8464AB041589}"/>
                  </a:ext>
                </a:extLst>
              </p:cNvPr>
              <p:cNvGrpSpPr/>
              <p:nvPr/>
            </p:nvGrpSpPr>
            <p:grpSpPr>
              <a:xfrm>
                <a:off x="1755332" y="3105402"/>
                <a:ext cx="1257485" cy="1123432"/>
                <a:chOff x="1755332" y="3105402"/>
                <a:chExt cx="1257485" cy="1123432"/>
              </a:xfrm>
            </p:grpSpPr>
            <p:sp>
              <p:nvSpPr>
                <p:cNvPr id="63" name="Rettangolo 62">
                  <a:extLst>
                    <a:ext uri="{FF2B5EF4-FFF2-40B4-BE49-F238E27FC236}">
                      <a16:creationId xmlns:a16="http://schemas.microsoft.com/office/drawing/2014/main" id="{70D09D93-73FF-3DD0-A854-DE1F21275B6D}"/>
                    </a:ext>
                  </a:extLst>
                </p:cNvPr>
                <p:cNvSpPr/>
                <p:nvPr/>
              </p:nvSpPr>
              <p:spPr>
                <a:xfrm>
                  <a:off x="1755332" y="3110619"/>
                  <a:ext cx="789113" cy="1118215"/>
                </a:xfrm>
                <a:prstGeom prst="rect">
                  <a:avLst/>
                </a:prstGeom>
                <a:solidFill>
                  <a:schemeClr val="accent2">
                    <a:lumMod val="40000"/>
                    <a:lumOff val="6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Rettangolo 63">
                  <a:extLst>
                    <a:ext uri="{FF2B5EF4-FFF2-40B4-BE49-F238E27FC236}">
                      <a16:creationId xmlns:a16="http://schemas.microsoft.com/office/drawing/2014/main" id="{73C1F9B7-1312-DC1E-8C25-452613C8AB96}"/>
                    </a:ext>
                  </a:extLst>
                </p:cNvPr>
                <p:cNvSpPr/>
                <p:nvPr/>
              </p:nvSpPr>
              <p:spPr>
                <a:xfrm>
                  <a:off x="2544449" y="3105402"/>
                  <a:ext cx="466658" cy="1123430"/>
                </a:xfrm>
                <a:prstGeom prst="rect">
                  <a:avLst/>
                </a:prstGeom>
                <a:solidFill>
                  <a:schemeClr val="accent3">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2" name="Gruppo 61">
                  <a:extLst>
                    <a:ext uri="{FF2B5EF4-FFF2-40B4-BE49-F238E27FC236}">
                      <a16:creationId xmlns:a16="http://schemas.microsoft.com/office/drawing/2014/main" id="{12DBC7E6-A638-D20C-F480-102538ECF357}"/>
                    </a:ext>
                  </a:extLst>
                </p:cNvPr>
                <p:cNvGrpSpPr/>
                <p:nvPr/>
              </p:nvGrpSpPr>
              <p:grpSpPr>
                <a:xfrm>
                  <a:off x="1755333" y="3110619"/>
                  <a:ext cx="1257484" cy="1118215"/>
                  <a:chOff x="1934895" y="3028669"/>
                  <a:chExt cx="1967552" cy="1672200"/>
                </a:xfrm>
              </p:grpSpPr>
              <p:sp>
                <p:nvSpPr>
                  <p:cNvPr id="35" name="Rettangolo 34">
                    <a:extLst>
                      <a:ext uri="{FF2B5EF4-FFF2-40B4-BE49-F238E27FC236}">
                        <a16:creationId xmlns:a16="http://schemas.microsoft.com/office/drawing/2014/main" id="{661EC9EF-8D95-8B75-B391-4BD8C1954970}"/>
                      </a:ext>
                    </a:extLst>
                  </p:cNvPr>
                  <p:cNvSpPr/>
                  <p:nvPr/>
                </p:nvSpPr>
                <p:spPr>
                  <a:xfrm>
                    <a:off x="1934895" y="3028669"/>
                    <a:ext cx="1967552" cy="1672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7" name="Connettore diritto 36">
                    <a:extLst>
                      <a:ext uri="{FF2B5EF4-FFF2-40B4-BE49-F238E27FC236}">
                        <a16:creationId xmlns:a16="http://schemas.microsoft.com/office/drawing/2014/main" id="{2ED405E1-DAE0-AD86-1BC9-F6DA1F3BA93A}"/>
                      </a:ext>
                    </a:extLst>
                  </p:cNvPr>
                  <p:cNvCxnSpPr>
                    <a:cxnSpLocks/>
                    <a:stCxn id="35" idx="0"/>
                    <a:endCxn id="35" idx="2"/>
                  </p:cNvCxnSpPr>
                  <p:nvPr/>
                </p:nvCxnSpPr>
                <p:spPr>
                  <a:xfrm>
                    <a:off x="2918671"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4951B4F1-2B67-820B-2A3C-27B274C68F8A}"/>
                      </a:ext>
                    </a:extLst>
                  </p:cNvPr>
                  <p:cNvCxnSpPr/>
                  <p:nvPr/>
                </p:nvCxnSpPr>
                <p:spPr>
                  <a:xfrm>
                    <a:off x="2429387"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E9ACE292-F997-A6C0-0BA9-F07A3BC26B64}"/>
                      </a:ext>
                    </a:extLst>
                  </p:cNvPr>
                  <p:cNvCxnSpPr/>
                  <p:nvPr/>
                </p:nvCxnSpPr>
                <p:spPr>
                  <a:xfrm>
                    <a:off x="2676703"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C6F70C01-85B8-C95E-D849-DB03572FD75B}"/>
                      </a:ext>
                    </a:extLst>
                  </p:cNvPr>
                  <p:cNvCxnSpPr/>
                  <p:nvPr/>
                </p:nvCxnSpPr>
                <p:spPr>
                  <a:xfrm>
                    <a:off x="2183943"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2BE420D6-8D87-0966-E374-CBE012E7291C}"/>
                      </a:ext>
                    </a:extLst>
                  </p:cNvPr>
                  <p:cNvCxnSpPr/>
                  <p:nvPr/>
                </p:nvCxnSpPr>
                <p:spPr>
                  <a:xfrm>
                    <a:off x="3412367"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5FB7FF0E-18C9-8369-7CE6-27BE367518AB}"/>
                      </a:ext>
                    </a:extLst>
                  </p:cNvPr>
                  <p:cNvCxnSpPr/>
                  <p:nvPr/>
                </p:nvCxnSpPr>
                <p:spPr>
                  <a:xfrm>
                    <a:off x="3659683"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5F4458-7A58-8490-13A1-949BDBDBCEB9}"/>
                      </a:ext>
                    </a:extLst>
                  </p:cNvPr>
                  <p:cNvCxnSpPr/>
                  <p:nvPr/>
                </p:nvCxnSpPr>
                <p:spPr>
                  <a:xfrm>
                    <a:off x="3166923"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uppo 59">
                    <a:extLst>
                      <a:ext uri="{FF2B5EF4-FFF2-40B4-BE49-F238E27FC236}">
                        <a16:creationId xmlns:a16="http://schemas.microsoft.com/office/drawing/2014/main" id="{DCA60797-AD06-03AE-5340-C491216CC806}"/>
                      </a:ext>
                    </a:extLst>
                  </p:cNvPr>
                  <p:cNvGrpSpPr/>
                  <p:nvPr/>
                </p:nvGrpSpPr>
                <p:grpSpPr>
                  <a:xfrm rot="16200000" flipH="1">
                    <a:off x="2304458" y="2881275"/>
                    <a:ext cx="1228424" cy="1967550"/>
                    <a:chOff x="2336343" y="3181069"/>
                    <a:chExt cx="1228424" cy="1672200"/>
                  </a:xfrm>
                </p:grpSpPr>
                <p:cxnSp>
                  <p:nvCxnSpPr>
                    <p:cNvPr id="49" name="Connettore diritto 48">
                      <a:extLst>
                        <a:ext uri="{FF2B5EF4-FFF2-40B4-BE49-F238E27FC236}">
                          <a16:creationId xmlns:a16="http://schemas.microsoft.com/office/drawing/2014/main" id="{83BE9FF5-BCDD-17DD-DAAE-D8BF1446935B}"/>
                        </a:ext>
                      </a:extLst>
                    </p:cNvPr>
                    <p:cNvCxnSpPr/>
                    <p:nvPr/>
                  </p:nvCxnSpPr>
                  <p:spPr>
                    <a:xfrm>
                      <a:off x="3071071"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CAE2A4BB-C228-2007-6E93-5CB44B99492A}"/>
                        </a:ext>
                      </a:extLst>
                    </p:cNvPr>
                    <p:cNvCxnSpPr/>
                    <p:nvPr/>
                  </p:nvCxnSpPr>
                  <p:spPr>
                    <a:xfrm>
                      <a:off x="2581787"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B2687331-18FA-C3A2-0CF6-08BE27B89E53}"/>
                        </a:ext>
                      </a:extLst>
                    </p:cNvPr>
                    <p:cNvCxnSpPr/>
                    <p:nvPr/>
                  </p:nvCxnSpPr>
                  <p:spPr>
                    <a:xfrm>
                      <a:off x="2829103"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13B8A014-046D-CFF6-0196-FB1D4A5E8117}"/>
                        </a:ext>
                      </a:extLst>
                    </p:cNvPr>
                    <p:cNvCxnSpPr/>
                    <p:nvPr/>
                  </p:nvCxnSpPr>
                  <p:spPr>
                    <a:xfrm>
                      <a:off x="2336343"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00720693-FBE2-9C9B-F76B-7078FE0FFA3C}"/>
                        </a:ext>
                      </a:extLst>
                    </p:cNvPr>
                    <p:cNvCxnSpPr/>
                    <p:nvPr/>
                  </p:nvCxnSpPr>
                  <p:spPr>
                    <a:xfrm>
                      <a:off x="3564767"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89C9A241-0D65-D8D1-557A-B5524D9BDEF4}"/>
                        </a:ext>
                      </a:extLst>
                    </p:cNvPr>
                    <p:cNvCxnSpPr/>
                    <p:nvPr/>
                  </p:nvCxnSpPr>
                  <p:spPr>
                    <a:xfrm>
                      <a:off x="3319323"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7" name="CasellaDiTesto 86">
                <a:extLst>
                  <a:ext uri="{FF2B5EF4-FFF2-40B4-BE49-F238E27FC236}">
                    <a16:creationId xmlns:a16="http://schemas.microsoft.com/office/drawing/2014/main" id="{68DDDB6E-BE65-FD4F-0012-8C657A5F5925}"/>
                  </a:ext>
                </a:extLst>
              </p:cNvPr>
              <p:cNvSpPr txBox="1"/>
              <p:nvPr/>
            </p:nvSpPr>
            <p:spPr>
              <a:xfrm>
                <a:off x="1756187" y="4285845"/>
                <a:ext cx="1255774" cy="307777"/>
              </a:xfrm>
              <a:prstGeom prst="rect">
                <a:avLst/>
              </a:prstGeom>
              <a:noFill/>
            </p:spPr>
            <p:txBody>
              <a:bodyPr wrap="square" rtlCol="0">
                <a:spAutoFit/>
              </a:bodyPr>
              <a:lstStyle/>
              <a:p>
                <a:pPr algn="ctr"/>
                <a:r>
                  <a:rPr lang="it-IT" sz="1400" i="1" dirty="0"/>
                  <a:t>Input image</a:t>
                </a:r>
              </a:p>
            </p:txBody>
          </p:sp>
        </p:grpSp>
        <p:grpSp>
          <p:nvGrpSpPr>
            <p:cNvPr id="89" name="Gruppo 88">
              <a:extLst>
                <a:ext uri="{FF2B5EF4-FFF2-40B4-BE49-F238E27FC236}">
                  <a16:creationId xmlns:a16="http://schemas.microsoft.com/office/drawing/2014/main" id="{826E770B-1685-B6BF-8639-FB13A287A77B}"/>
                </a:ext>
              </a:extLst>
            </p:cNvPr>
            <p:cNvGrpSpPr/>
            <p:nvPr/>
          </p:nvGrpSpPr>
          <p:grpSpPr>
            <a:xfrm>
              <a:off x="1751951" y="4759278"/>
              <a:ext cx="1303202" cy="1498462"/>
              <a:chOff x="3348119" y="3105402"/>
              <a:chExt cx="1303202" cy="1498462"/>
            </a:xfrm>
          </p:grpSpPr>
          <p:grpSp>
            <p:nvGrpSpPr>
              <p:cNvPr id="86" name="Gruppo 85">
                <a:extLst>
                  <a:ext uri="{FF2B5EF4-FFF2-40B4-BE49-F238E27FC236}">
                    <a16:creationId xmlns:a16="http://schemas.microsoft.com/office/drawing/2014/main" id="{FA34ED98-1D81-3C34-0701-360DD49695F7}"/>
                  </a:ext>
                </a:extLst>
              </p:cNvPr>
              <p:cNvGrpSpPr/>
              <p:nvPr/>
            </p:nvGrpSpPr>
            <p:grpSpPr>
              <a:xfrm>
                <a:off x="3348119" y="3105402"/>
                <a:ext cx="1257485" cy="1128649"/>
                <a:chOff x="3348119" y="3105402"/>
                <a:chExt cx="1257485" cy="1128649"/>
              </a:xfrm>
            </p:grpSpPr>
            <p:sp>
              <p:nvSpPr>
                <p:cNvPr id="85" name="Rettangolo 84">
                  <a:extLst>
                    <a:ext uri="{FF2B5EF4-FFF2-40B4-BE49-F238E27FC236}">
                      <a16:creationId xmlns:a16="http://schemas.microsoft.com/office/drawing/2014/main" id="{FE118298-D29B-99C4-8A94-130678C2E18B}"/>
                    </a:ext>
                  </a:extLst>
                </p:cNvPr>
                <p:cNvSpPr/>
                <p:nvPr/>
              </p:nvSpPr>
              <p:spPr>
                <a:xfrm>
                  <a:off x="3976862" y="3110619"/>
                  <a:ext cx="161566" cy="1123432"/>
                </a:xfrm>
                <a:prstGeom prst="rect">
                  <a:avLst/>
                </a:prstGeom>
                <a:solidFill>
                  <a:srgbClr val="00B050">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6" name="Gruppo 65">
                  <a:extLst>
                    <a:ext uri="{FF2B5EF4-FFF2-40B4-BE49-F238E27FC236}">
                      <a16:creationId xmlns:a16="http://schemas.microsoft.com/office/drawing/2014/main" id="{20FAB036-2762-68ED-E151-02C6E2FFFCA7}"/>
                    </a:ext>
                  </a:extLst>
                </p:cNvPr>
                <p:cNvGrpSpPr/>
                <p:nvPr/>
              </p:nvGrpSpPr>
              <p:grpSpPr>
                <a:xfrm>
                  <a:off x="3348119" y="3105402"/>
                  <a:ext cx="1257485" cy="1123432"/>
                  <a:chOff x="1755332" y="3105402"/>
                  <a:chExt cx="1257485" cy="1123432"/>
                </a:xfrm>
              </p:grpSpPr>
              <p:sp>
                <p:nvSpPr>
                  <p:cNvPr id="67" name="Rettangolo 66">
                    <a:extLst>
                      <a:ext uri="{FF2B5EF4-FFF2-40B4-BE49-F238E27FC236}">
                        <a16:creationId xmlns:a16="http://schemas.microsoft.com/office/drawing/2014/main" id="{6859C314-2040-499A-575E-0611D97B5730}"/>
                      </a:ext>
                    </a:extLst>
                  </p:cNvPr>
                  <p:cNvSpPr/>
                  <p:nvPr/>
                </p:nvSpPr>
                <p:spPr>
                  <a:xfrm>
                    <a:off x="1755332" y="3110619"/>
                    <a:ext cx="784490" cy="11182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Rettangolo 67">
                    <a:extLst>
                      <a:ext uri="{FF2B5EF4-FFF2-40B4-BE49-F238E27FC236}">
                        <a16:creationId xmlns:a16="http://schemas.microsoft.com/office/drawing/2014/main" id="{85247DB4-926C-BD9D-99B9-B8E04033F97D}"/>
                      </a:ext>
                    </a:extLst>
                  </p:cNvPr>
                  <p:cNvSpPr/>
                  <p:nvPr/>
                </p:nvSpPr>
                <p:spPr>
                  <a:xfrm>
                    <a:off x="2541534" y="3105402"/>
                    <a:ext cx="469573" cy="11182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9" name="Gruppo 68">
                    <a:extLst>
                      <a:ext uri="{FF2B5EF4-FFF2-40B4-BE49-F238E27FC236}">
                        <a16:creationId xmlns:a16="http://schemas.microsoft.com/office/drawing/2014/main" id="{BBF80BE4-7D4C-8FAC-5EB4-3688C9B6D796}"/>
                      </a:ext>
                    </a:extLst>
                  </p:cNvPr>
                  <p:cNvGrpSpPr/>
                  <p:nvPr/>
                </p:nvGrpSpPr>
                <p:grpSpPr>
                  <a:xfrm>
                    <a:off x="1755333" y="3110619"/>
                    <a:ext cx="1257484" cy="1118215"/>
                    <a:chOff x="1934895" y="3028669"/>
                    <a:chExt cx="1967552" cy="1672200"/>
                  </a:xfrm>
                </p:grpSpPr>
                <p:sp>
                  <p:nvSpPr>
                    <p:cNvPr id="70" name="Rettangolo 69">
                      <a:extLst>
                        <a:ext uri="{FF2B5EF4-FFF2-40B4-BE49-F238E27FC236}">
                          <a16:creationId xmlns:a16="http://schemas.microsoft.com/office/drawing/2014/main" id="{134CA2E2-397C-5B17-60FE-4BA9F2EF91C1}"/>
                        </a:ext>
                      </a:extLst>
                    </p:cNvPr>
                    <p:cNvSpPr/>
                    <p:nvPr/>
                  </p:nvSpPr>
                  <p:spPr>
                    <a:xfrm>
                      <a:off x="1934895" y="3028669"/>
                      <a:ext cx="1967552" cy="1672200"/>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Connettore diritto 70">
                      <a:extLst>
                        <a:ext uri="{FF2B5EF4-FFF2-40B4-BE49-F238E27FC236}">
                          <a16:creationId xmlns:a16="http://schemas.microsoft.com/office/drawing/2014/main" id="{9DE63AA4-ACDC-4543-3A97-C12A9F8FB659}"/>
                        </a:ext>
                      </a:extLst>
                    </p:cNvPr>
                    <p:cNvCxnSpPr>
                      <a:cxnSpLocks/>
                      <a:stCxn id="70" idx="0"/>
                      <a:endCxn id="70" idx="2"/>
                    </p:cNvCxnSpPr>
                    <p:nvPr/>
                  </p:nvCxnSpPr>
                  <p:spPr>
                    <a:xfrm>
                      <a:off x="2918671"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nettore diritto 71">
                      <a:extLst>
                        <a:ext uri="{FF2B5EF4-FFF2-40B4-BE49-F238E27FC236}">
                          <a16:creationId xmlns:a16="http://schemas.microsoft.com/office/drawing/2014/main" id="{7FE4D19C-209F-79EF-5EDF-B8A15565D275}"/>
                        </a:ext>
                      </a:extLst>
                    </p:cNvPr>
                    <p:cNvCxnSpPr/>
                    <p:nvPr/>
                  </p:nvCxnSpPr>
                  <p:spPr>
                    <a:xfrm>
                      <a:off x="2429387"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ttore diritto 72">
                      <a:extLst>
                        <a:ext uri="{FF2B5EF4-FFF2-40B4-BE49-F238E27FC236}">
                          <a16:creationId xmlns:a16="http://schemas.microsoft.com/office/drawing/2014/main" id="{1B5665DB-661A-A027-858A-D2E259BBD67B}"/>
                        </a:ext>
                      </a:extLst>
                    </p:cNvPr>
                    <p:cNvCxnSpPr/>
                    <p:nvPr/>
                  </p:nvCxnSpPr>
                  <p:spPr>
                    <a:xfrm>
                      <a:off x="2676703"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FE5A0D0E-84EC-400F-D2D1-959D39027CF8}"/>
                        </a:ext>
                      </a:extLst>
                    </p:cNvPr>
                    <p:cNvCxnSpPr/>
                    <p:nvPr/>
                  </p:nvCxnSpPr>
                  <p:spPr>
                    <a:xfrm>
                      <a:off x="2183943"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ttore diritto 74">
                      <a:extLst>
                        <a:ext uri="{FF2B5EF4-FFF2-40B4-BE49-F238E27FC236}">
                          <a16:creationId xmlns:a16="http://schemas.microsoft.com/office/drawing/2014/main" id="{5861EA8B-B621-EE6D-BCB1-D84A3CC3F704}"/>
                        </a:ext>
                      </a:extLst>
                    </p:cNvPr>
                    <p:cNvCxnSpPr/>
                    <p:nvPr/>
                  </p:nvCxnSpPr>
                  <p:spPr>
                    <a:xfrm>
                      <a:off x="3412367"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D4272E0-D34C-909F-DEAE-F746672AAD24}"/>
                        </a:ext>
                      </a:extLst>
                    </p:cNvPr>
                    <p:cNvCxnSpPr/>
                    <p:nvPr/>
                  </p:nvCxnSpPr>
                  <p:spPr>
                    <a:xfrm>
                      <a:off x="3659683"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7A74D93-D884-4AD5-DF5A-E73C92D2AC76}"/>
                        </a:ext>
                      </a:extLst>
                    </p:cNvPr>
                    <p:cNvCxnSpPr/>
                    <p:nvPr/>
                  </p:nvCxnSpPr>
                  <p:spPr>
                    <a:xfrm>
                      <a:off x="3166923" y="30286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 name="Gruppo 77">
                      <a:extLst>
                        <a:ext uri="{FF2B5EF4-FFF2-40B4-BE49-F238E27FC236}">
                          <a16:creationId xmlns:a16="http://schemas.microsoft.com/office/drawing/2014/main" id="{44AE753F-D90D-857E-3844-9611B5B892EC}"/>
                        </a:ext>
                      </a:extLst>
                    </p:cNvPr>
                    <p:cNvGrpSpPr/>
                    <p:nvPr/>
                  </p:nvGrpSpPr>
                  <p:grpSpPr>
                    <a:xfrm rot="16200000" flipH="1">
                      <a:off x="2304458" y="2881275"/>
                      <a:ext cx="1228424" cy="1967550"/>
                      <a:chOff x="2336343" y="3181069"/>
                      <a:chExt cx="1228424" cy="1672200"/>
                    </a:xfrm>
                  </p:grpSpPr>
                  <p:cxnSp>
                    <p:nvCxnSpPr>
                      <p:cNvPr id="79" name="Connettore diritto 78">
                        <a:extLst>
                          <a:ext uri="{FF2B5EF4-FFF2-40B4-BE49-F238E27FC236}">
                            <a16:creationId xmlns:a16="http://schemas.microsoft.com/office/drawing/2014/main" id="{15ACDA57-190D-4BDE-A16E-F4B675C1475F}"/>
                          </a:ext>
                        </a:extLst>
                      </p:cNvPr>
                      <p:cNvCxnSpPr/>
                      <p:nvPr/>
                    </p:nvCxnSpPr>
                    <p:spPr>
                      <a:xfrm>
                        <a:off x="3071071"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ttore diritto 79">
                        <a:extLst>
                          <a:ext uri="{FF2B5EF4-FFF2-40B4-BE49-F238E27FC236}">
                            <a16:creationId xmlns:a16="http://schemas.microsoft.com/office/drawing/2014/main" id="{D4D7A0AE-84E3-472D-E5AE-28231F53320C}"/>
                          </a:ext>
                        </a:extLst>
                      </p:cNvPr>
                      <p:cNvCxnSpPr/>
                      <p:nvPr/>
                    </p:nvCxnSpPr>
                    <p:spPr>
                      <a:xfrm>
                        <a:off x="2581787"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ttore diritto 80">
                        <a:extLst>
                          <a:ext uri="{FF2B5EF4-FFF2-40B4-BE49-F238E27FC236}">
                            <a16:creationId xmlns:a16="http://schemas.microsoft.com/office/drawing/2014/main" id="{BECAA93C-6A6F-BA6E-0279-4DD7BC3FCF8B}"/>
                          </a:ext>
                        </a:extLst>
                      </p:cNvPr>
                      <p:cNvCxnSpPr/>
                      <p:nvPr/>
                    </p:nvCxnSpPr>
                    <p:spPr>
                      <a:xfrm>
                        <a:off x="2829103"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F9936950-52E6-C637-1CE5-D725E765D028}"/>
                          </a:ext>
                        </a:extLst>
                      </p:cNvPr>
                      <p:cNvCxnSpPr/>
                      <p:nvPr/>
                    </p:nvCxnSpPr>
                    <p:spPr>
                      <a:xfrm>
                        <a:off x="2336343"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8E3FC671-5894-08DF-D31A-01023F4F791F}"/>
                          </a:ext>
                        </a:extLst>
                      </p:cNvPr>
                      <p:cNvCxnSpPr/>
                      <p:nvPr/>
                    </p:nvCxnSpPr>
                    <p:spPr>
                      <a:xfrm>
                        <a:off x="3564767"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3F567FD2-4259-49AB-327C-07B60BF9044C}"/>
                          </a:ext>
                        </a:extLst>
                      </p:cNvPr>
                      <p:cNvCxnSpPr/>
                      <p:nvPr/>
                    </p:nvCxnSpPr>
                    <p:spPr>
                      <a:xfrm>
                        <a:off x="3319323" y="3181069"/>
                        <a:ext cx="0" cy="167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sp>
            <p:nvSpPr>
              <p:cNvPr id="88" name="CasellaDiTesto 87">
                <a:extLst>
                  <a:ext uri="{FF2B5EF4-FFF2-40B4-BE49-F238E27FC236}">
                    <a16:creationId xmlns:a16="http://schemas.microsoft.com/office/drawing/2014/main" id="{AB23C8E0-D8D8-C782-911A-2C43D4642B01}"/>
                  </a:ext>
                </a:extLst>
              </p:cNvPr>
              <p:cNvSpPr txBox="1"/>
              <p:nvPr/>
            </p:nvSpPr>
            <p:spPr>
              <a:xfrm>
                <a:off x="3395547" y="4296087"/>
                <a:ext cx="1255774" cy="307777"/>
              </a:xfrm>
              <a:prstGeom prst="rect">
                <a:avLst/>
              </a:prstGeom>
              <a:noFill/>
            </p:spPr>
            <p:txBody>
              <a:bodyPr wrap="square" rtlCol="0">
                <a:spAutoFit/>
              </a:bodyPr>
              <a:lstStyle/>
              <a:p>
                <a:pPr algn="ctr"/>
                <a:r>
                  <a:rPr lang="it-IT" sz="1400" i="1" dirty="0"/>
                  <a:t>Labels</a:t>
                </a:r>
              </a:p>
            </p:txBody>
          </p:sp>
        </p:grpSp>
      </p:grpSp>
      <p:sp>
        <p:nvSpPr>
          <p:cNvPr id="92" name="Parentesi graffa aperta 91">
            <a:extLst>
              <a:ext uri="{FF2B5EF4-FFF2-40B4-BE49-F238E27FC236}">
                <a16:creationId xmlns:a16="http://schemas.microsoft.com/office/drawing/2014/main" id="{DFD38ED6-FC19-9B71-E512-7671AD5584EA}"/>
              </a:ext>
            </a:extLst>
          </p:cNvPr>
          <p:cNvSpPr/>
          <p:nvPr/>
        </p:nvSpPr>
        <p:spPr>
          <a:xfrm>
            <a:off x="1985306" y="3175000"/>
            <a:ext cx="238432" cy="3227638"/>
          </a:xfrm>
          <a:prstGeom prst="leftBrace">
            <a:avLst>
              <a:gd name="adj1" fmla="val 136168"/>
              <a:gd name="adj2" fmla="val 4789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3" name="CasellaDiTesto 92">
            <a:extLst>
              <a:ext uri="{FF2B5EF4-FFF2-40B4-BE49-F238E27FC236}">
                <a16:creationId xmlns:a16="http://schemas.microsoft.com/office/drawing/2014/main" id="{697722EF-B3C7-4CB5-6A4C-DAA464ED0851}"/>
              </a:ext>
            </a:extLst>
          </p:cNvPr>
          <p:cNvSpPr txBox="1"/>
          <p:nvPr/>
        </p:nvSpPr>
        <p:spPr>
          <a:xfrm rot="16200000">
            <a:off x="1000807" y="4634930"/>
            <a:ext cx="1570114" cy="307777"/>
          </a:xfrm>
          <a:prstGeom prst="rect">
            <a:avLst/>
          </a:prstGeom>
          <a:noFill/>
        </p:spPr>
        <p:txBody>
          <a:bodyPr wrap="square" rtlCol="0">
            <a:spAutoFit/>
          </a:bodyPr>
          <a:lstStyle/>
          <a:p>
            <a:pPr algn="ctr"/>
            <a:r>
              <a:rPr lang="it-IT" sz="1400" i="1" dirty="0" err="1"/>
              <a:t>LabeledImage</a:t>
            </a:r>
            <a:endParaRPr lang="it-IT" sz="1400" i="1" dirty="0"/>
          </a:p>
        </p:txBody>
      </p:sp>
    </p:spTree>
    <p:extLst>
      <p:ext uri="{BB962C8B-B14F-4D97-AF65-F5344CB8AC3E}">
        <p14:creationId xmlns:p14="http://schemas.microsoft.com/office/powerpoint/2010/main" val="3508945647"/>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4B695FF-17B3-40EF-9AF1-17B1BADEA88E}">
  <we:reference id="wa104381909" version="3.12.1.0" store="it-IT" storeType="OMEX"/>
  <we:alternateReferences>
    <we:reference id="wa104381909" version="3.12.1.0" store="WA10438190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1345</TotalTime>
  <Words>1251</Words>
  <Application>Microsoft Office PowerPoint</Application>
  <PresentationFormat>Widescreen</PresentationFormat>
  <Paragraphs>150</Paragraphs>
  <Slides>21</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21</vt:i4>
      </vt:variant>
    </vt:vector>
  </HeadingPairs>
  <TitlesOfParts>
    <vt:vector size="25" baseType="lpstr">
      <vt:lpstr>Arial</vt:lpstr>
      <vt:lpstr>Cambria Math</vt:lpstr>
      <vt:lpstr>Neue Haas Grotesk Text Pro</vt:lpstr>
      <vt:lpstr>InterweaveVTI</vt:lpstr>
      <vt:lpstr>GPU-Accelerated Convolutional Kernel Training for vertical edge detection   Massimiliano Giordano Orsini</vt:lpstr>
      <vt:lpstr>Outlines</vt:lpstr>
      <vt:lpstr>Project definition and analysis</vt:lpstr>
      <vt:lpstr>Convolution</vt:lpstr>
      <vt:lpstr>Convolution</vt:lpstr>
      <vt:lpstr>Convolutional Layer</vt:lpstr>
      <vt:lpstr>Training</vt:lpstr>
      <vt:lpstr>Testing</vt:lpstr>
      <vt:lpstr>Input and Output</vt:lpstr>
      <vt:lpstr>Algorithm description</vt:lpstr>
      <vt:lpstr>cudaConvolve_</vt:lpstr>
      <vt:lpstr>cudaConvolve</vt:lpstr>
      <vt:lpstr>Performance analysis</vt:lpstr>
      <vt:lpstr>Performance analysis:  sequential algorithm</vt:lpstr>
      <vt:lpstr>Performance analysis:  parallel algorithm</vt:lpstr>
      <vt:lpstr>Performance analysis: ratio of improvement</vt:lpstr>
      <vt:lpstr>Performance analysis: profiling</vt:lpstr>
      <vt:lpstr>Usage examples: options</vt:lpstr>
      <vt:lpstr>Usage examples:  convGradientDescent.c</vt:lpstr>
      <vt:lpstr>Usage examples: cudaConvGradientDescent.cu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Massimiliano Giordano Orsini</dc:creator>
  <cp:lastModifiedBy>Massimiliano Giordano Orsini</cp:lastModifiedBy>
  <cp:revision>40</cp:revision>
  <dcterms:created xsi:type="dcterms:W3CDTF">2024-01-16T16:36:11Z</dcterms:created>
  <dcterms:modified xsi:type="dcterms:W3CDTF">2024-01-24T10:03:18Z</dcterms:modified>
</cp:coreProperties>
</file>